
<file path=[Content_Types].xml><?xml version="1.0" encoding="utf-8"?>
<Types xmlns="http://schemas.openxmlformats.org/package/2006/content-types">
  <Default Extension="xml" ContentType="application/xml"/>
  <Default Extension="tif" ContentType="image/tif"/>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0" r:id="rId6"/>
    <p:sldId id="261" r:id="rId7"/>
    <p:sldId id="263" r:id="rId8"/>
    <p:sldId id="264" r:id="rId9"/>
    <p:sldId id="262" r:id="rId10"/>
    <p:sldId id="265" r:id="rId11"/>
    <p:sldId id="266" r:id="rId12"/>
    <p:sldId id="267" r:id="rId13"/>
  </p:sldIdLst>
  <p:sldSz cx="13004800" cy="9753600"/>
  <p:notesSz cx="6858000" cy="9144000"/>
  <p:defaultTex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Helvetica Light"/>
          <a:ea typeface="Helvetica Light"/>
          <a:cs typeface="Helvetica Light"/>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2E9"/>
          </a:solidFill>
        </a:fill>
      </a:tcStyle>
    </a:wholeTbl>
    <a:band2H>
      <a:tcTxStyle/>
      <a:tcStyle>
        <a:tcBdr/>
        <a:fill>
          <a:solidFill>
            <a:srgbClr val="E6EAF4"/>
          </a:solidFill>
        </a:fill>
      </a:tcStyle>
    </a:band2H>
    <a:firstCol>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65C1"/>
          </a:solidFill>
        </a:fill>
      </a:tcStyle>
    </a:firstCol>
    <a:lastRow>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65C1"/>
          </a:solidFill>
        </a:fill>
      </a:tcStyle>
    </a:lastRow>
    <a:firstRow>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65C1"/>
          </a:solidFill>
        </a:fill>
      </a:tcStyle>
    </a:firstRow>
  </a:tblStyle>
  <a:tblStyle styleId="{C7B018BB-80A7-4F77-B60F-C8B233D01FF8}" styleName="">
    <a:tblBg/>
    <a:wholeTbl>
      <a:tcTxStyle b="on" i="on">
        <a:font>
          <a:latin typeface="Helvetica Light"/>
          <a:ea typeface="Helvetica Light"/>
          <a:cs typeface="Helvetica Light"/>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DACA"/>
          </a:solidFill>
        </a:fill>
      </a:tcStyle>
    </a:wholeTbl>
    <a:band2H>
      <a:tcTxStyle/>
      <a:tcStyle>
        <a:tcBdr/>
        <a:fill>
          <a:solidFill>
            <a:srgbClr val="E7EDE7"/>
          </a:solidFill>
        </a:fill>
      </a:tcStyle>
    </a:band2H>
    <a:firstCol>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08B16"/>
          </a:solidFill>
        </a:fill>
      </a:tcStyle>
    </a:firstCol>
    <a:lastRow>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08B16"/>
          </a:solidFill>
        </a:fill>
      </a:tcStyle>
    </a:lastRow>
    <a:firstRow>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08B16"/>
          </a:solidFill>
        </a:fill>
      </a:tcStyle>
    </a:firstRow>
  </a:tblStyle>
  <a:tblStyle styleId="{EEE7283C-3CF3-47DC-8721-378D4A62B228}" styleName="">
    <a:tblBg/>
    <a:wholeTbl>
      <a:tcTxStyle b="on" i="on">
        <a:font>
          <a:latin typeface="Helvetica Light"/>
          <a:ea typeface="Helvetica Light"/>
          <a:cs typeface="Helvetica Light"/>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0CEE9"/>
          </a:solidFill>
        </a:fill>
      </a:tcStyle>
    </a:wholeTbl>
    <a:band2H>
      <a:tcTxStyle/>
      <a:tcStyle>
        <a:tcBdr/>
        <a:fill>
          <a:solidFill>
            <a:srgbClr val="E9E8F4"/>
          </a:solidFill>
        </a:fill>
      </a:tcStyle>
    </a:band2H>
    <a:firstCol>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5747C1"/>
          </a:solidFill>
        </a:fill>
      </a:tcStyle>
    </a:firstCol>
    <a:lastRow>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5747C1"/>
          </a:solidFill>
        </a:fill>
      </a:tcStyle>
    </a:lastRow>
    <a:firstRow>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5747C1"/>
          </a:solidFill>
        </a:fill>
      </a:tcStyle>
    </a:firstRow>
  </a:tblStyle>
  <a:tblStyle styleId="{CF821DB8-F4EB-4A41-A1BA-3FCAFE7338EE}" styleName="">
    <a:tblBg/>
    <a:wholeTbl>
      <a:tcTxStyle b="on" i="on">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65C1"/>
          </a:solidFill>
        </a:fill>
      </a:tcStyle>
    </a:firstCol>
    <a:lastRow>
      <a:tcTxStyle b="on" i="on">
        <a:font>
          <a:latin typeface="Helvetica Light"/>
          <a:ea typeface="Helvetica Light"/>
          <a:cs typeface="Helvetica Light"/>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0065C1"/>
          </a:solidFill>
        </a:fill>
      </a:tcStyle>
    </a:firstRow>
  </a:tblStyle>
  <a:tblStyle styleId="{33BA23B1-9221-436E-865A-0063620EA4FD}" styleName="">
    <a:tblBg/>
    <a:wholeTbl>
      <a:tcTxStyle b="on" i="on">
        <a:font>
          <a:latin typeface="Helvetica Light"/>
          <a:ea typeface="Helvetica Light"/>
          <a:cs typeface="Helvetica Light"/>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alpha val="20000"/>
            </a:srgbClr>
          </a:solidFill>
        </a:fill>
      </a:tcStyle>
    </a:wholeTbl>
    <a:band2H>
      <a:tcTxStyle/>
      <a:tcStyle>
        <a:tcBdr/>
        <a:fill>
          <a:solidFill>
            <a:srgbClr val="FFFFFF"/>
          </a:solidFill>
        </a:fill>
      </a:tcStyle>
    </a:band2H>
    <a:firstCol>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alpha val="20000"/>
            </a:srgbClr>
          </a:solidFill>
        </a:fill>
      </a:tcStyle>
    </a:firstCol>
    <a:lastRow>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508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noFill/>
        </a:fill>
      </a:tcStyle>
    </a:lastRow>
    <a:firstRow>
      <a:tcTxStyle b="on" i="on">
        <a:font>
          <a:latin typeface="Helvetica Light"/>
          <a:ea typeface="Helvetica Light"/>
          <a:cs typeface="Helvetica Light"/>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254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75" d="100"/>
          <a:sy n="75" d="100"/>
        </p:scale>
        <p:origin x="-952" y="368"/>
      </p:cViewPr>
      <p:guideLst>
        <p:guide orient="horz" pos="3072"/>
        <p:guide pos="4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 name="Shape 2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0" name="Shape 3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341829426"/>
      </p:ext>
    </p:extLst>
  </p:cSld>
  <p:clrMap bg1="lt1" tx1="dk1" bg2="lt2" tx2="dk2" accent1="accent1" accent2="accent2" accent3="accent3" accent4="accent4" accent5="accent5" accent6="accent6" hlink="hlink" folHlink="folHlink"/>
  <p:notesStyle>
    <a:lvl1pPr defTabSz="457200">
      <a:lnSpc>
        <a:spcPct val="125000"/>
      </a:lnSpc>
      <a:defRPr sz="2400">
        <a:latin typeface="+mj-lt"/>
        <a:ea typeface="+mj-ea"/>
        <a:cs typeface="+mj-cs"/>
        <a:sym typeface="Avenir Roman"/>
      </a:defRPr>
    </a:lvl1pPr>
    <a:lvl2pPr indent="228600" defTabSz="457200">
      <a:lnSpc>
        <a:spcPct val="125000"/>
      </a:lnSpc>
      <a:defRPr sz="2400">
        <a:latin typeface="+mj-lt"/>
        <a:ea typeface="+mj-ea"/>
        <a:cs typeface="+mj-cs"/>
        <a:sym typeface="Avenir Roman"/>
      </a:defRPr>
    </a:lvl2pPr>
    <a:lvl3pPr indent="457200" defTabSz="457200">
      <a:lnSpc>
        <a:spcPct val="125000"/>
      </a:lnSpc>
      <a:defRPr sz="2400">
        <a:latin typeface="+mj-lt"/>
        <a:ea typeface="+mj-ea"/>
        <a:cs typeface="+mj-cs"/>
        <a:sym typeface="Avenir Roman"/>
      </a:defRPr>
    </a:lvl3pPr>
    <a:lvl4pPr indent="685800" defTabSz="457200">
      <a:lnSpc>
        <a:spcPct val="125000"/>
      </a:lnSpc>
      <a:defRPr sz="2400">
        <a:latin typeface="+mj-lt"/>
        <a:ea typeface="+mj-ea"/>
        <a:cs typeface="+mj-cs"/>
        <a:sym typeface="Avenir Roman"/>
      </a:defRPr>
    </a:lvl4pPr>
    <a:lvl5pPr indent="914400" defTabSz="457200">
      <a:lnSpc>
        <a:spcPct val="125000"/>
      </a:lnSpc>
      <a:defRPr sz="2400">
        <a:latin typeface="+mj-lt"/>
        <a:ea typeface="+mj-ea"/>
        <a:cs typeface="+mj-cs"/>
        <a:sym typeface="Avenir Roman"/>
      </a:defRPr>
    </a:lvl5pPr>
    <a:lvl6pPr indent="1143000" defTabSz="457200">
      <a:lnSpc>
        <a:spcPct val="125000"/>
      </a:lnSpc>
      <a:defRPr sz="2400">
        <a:latin typeface="+mj-lt"/>
        <a:ea typeface="+mj-ea"/>
        <a:cs typeface="+mj-cs"/>
        <a:sym typeface="Avenir Roman"/>
      </a:defRPr>
    </a:lvl6pPr>
    <a:lvl7pPr indent="1371600" defTabSz="457200">
      <a:lnSpc>
        <a:spcPct val="125000"/>
      </a:lnSpc>
      <a:defRPr sz="2400">
        <a:latin typeface="+mj-lt"/>
        <a:ea typeface="+mj-ea"/>
        <a:cs typeface="+mj-cs"/>
        <a:sym typeface="Avenir Roman"/>
      </a:defRPr>
    </a:lvl7pPr>
    <a:lvl8pPr indent="1600200" defTabSz="457200">
      <a:lnSpc>
        <a:spcPct val="125000"/>
      </a:lnSpc>
      <a:defRPr sz="2400">
        <a:latin typeface="+mj-lt"/>
        <a:ea typeface="+mj-ea"/>
        <a:cs typeface="+mj-cs"/>
        <a:sym typeface="Avenir Roman"/>
      </a:defRPr>
    </a:lvl8pPr>
    <a:lvl9pPr indent="1828800" defTabSz="457200">
      <a:lnSpc>
        <a:spcPct val="125000"/>
      </a:lnSpc>
      <a:defRPr sz="2400">
        <a:latin typeface="+mj-lt"/>
        <a:ea typeface="+mj-ea"/>
        <a:cs typeface="+mj-cs"/>
        <a:sym typeface="Avenir Rom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1270000" y="0"/>
            <a:ext cx="10464800" cy="4940300"/>
          </a:xfrm>
          <a:prstGeom prst="rect">
            <a:avLst/>
          </a:prstGeom>
        </p:spPr>
        <p:txBody>
          <a:bodyPr anchor="b"/>
          <a:lstStyle/>
          <a:p>
            <a:pPr lvl="0">
              <a:defRPr sz="1800">
                <a:solidFill>
                  <a:srgbClr val="000000"/>
                </a:solidFill>
              </a:defRPr>
            </a:pPr>
            <a:r>
              <a:rPr sz="8000">
                <a:solidFill>
                  <a:srgbClr val="FFFFFF"/>
                </a:solidFill>
              </a:rPr>
              <a:t>Title Text</a:t>
            </a:r>
          </a:p>
        </p:txBody>
      </p:sp>
      <p:sp>
        <p:nvSpPr>
          <p:cNvPr id="6" name="Shape 6"/>
          <p:cNvSpPr>
            <a:spLocks noGrp="1"/>
          </p:cNvSpPr>
          <p:nvPr>
            <p:ph type="body" idx="1"/>
          </p:nvPr>
        </p:nvSpPr>
        <p:spPr>
          <a:xfrm>
            <a:off x="1270000" y="5029200"/>
            <a:ext cx="10464800" cy="35687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solidFill>
                  <a:srgbClr val="000000"/>
                </a:solidFill>
              </a:defRPr>
            </a:pPr>
            <a:r>
              <a:rPr sz="3200">
                <a:solidFill>
                  <a:srgbClr val="FFFFFF"/>
                </a:solidFill>
              </a:rPr>
              <a:t>Body Level One</a:t>
            </a:r>
          </a:p>
          <a:p>
            <a:pPr lvl="1">
              <a:defRPr sz="1800">
                <a:solidFill>
                  <a:srgbClr val="000000"/>
                </a:solidFill>
              </a:defRPr>
            </a:pPr>
            <a:r>
              <a:rPr sz="3200">
                <a:solidFill>
                  <a:srgbClr val="FFFFFF"/>
                </a:solidFill>
              </a:rPr>
              <a:t>Body Level Two</a:t>
            </a:r>
          </a:p>
          <a:p>
            <a:pPr lvl="2">
              <a:defRPr sz="1800">
                <a:solidFill>
                  <a:srgbClr val="000000"/>
                </a:solidFill>
              </a:defRPr>
            </a:pPr>
            <a:r>
              <a:rPr sz="3200">
                <a:solidFill>
                  <a:srgbClr val="FFFFFF"/>
                </a:solidFill>
              </a:rPr>
              <a:t>Body Level Three</a:t>
            </a:r>
          </a:p>
          <a:p>
            <a:pPr lvl="3">
              <a:defRPr sz="1800">
                <a:solidFill>
                  <a:srgbClr val="000000"/>
                </a:solidFill>
              </a:defRPr>
            </a:pPr>
            <a:r>
              <a:rPr sz="3200">
                <a:solidFill>
                  <a:srgbClr val="FFFFFF"/>
                </a:solidFill>
              </a:rPr>
              <a:t>Body Level Four</a:t>
            </a:r>
          </a:p>
          <a:p>
            <a:pPr lvl="4">
              <a:defRPr sz="1800">
                <a:solidFill>
                  <a:srgbClr val="000000"/>
                </a:solidFill>
              </a:defRPr>
            </a:pPr>
            <a:r>
              <a:rPr sz="3200">
                <a:solidFill>
                  <a:srgbClr val="FFFFFF"/>
                </a:solidFill>
              </a:rPr>
              <a:t>Body Level Five</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1270000" y="6667500"/>
            <a:ext cx="10464800" cy="1524000"/>
          </a:xfrm>
          <a:prstGeom prst="rect">
            <a:avLst/>
          </a:prstGeom>
        </p:spPr>
        <p:txBody>
          <a:bodyPr/>
          <a:lstStyle/>
          <a:p>
            <a:pPr lvl="0">
              <a:defRPr sz="1800">
                <a:solidFill>
                  <a:srgbClr val="000000"/>
                </a:solidFill>
              </a:defRPr>
            </a:pPr>
            <a:r>
              <a:rPr sz="8000">
                <a:solidFill>
                  <a:srgbClr val="FFFFFF"/>
                </a:solidFill>
              </a:rPr>
              <a:t>Title Text</a:t>
            </a:r>
          </a:p>
        </p:txBody>
      </p:sp>
      <p:sp>
        <p:nvSpPr>
          <p:cNvPr id="9" name="Shape 9"/>
          <p:cNvSpPr>
            <a:spLocks noGrp="1"/>
          </p:cNvSpPr>
          <p:nvPr>
            <p:ph type="body" idx="1"/>
          </p:nvPr>
        </p:nvSpPr>
        <p:spPr>
          <a:xfrm>
            <a:off x="1270000" y="8191500"/>
            <a:ext cx="10464800" cy="1562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solidFill>
                  <a:srgbClr val="000000"/>
                </a:solidFill>
              </a:defRPr>
            </a:pPr>
            <a:r>
              <a:rPr sz="3200">
                <a:solidFill>
                  <a:srgbClr val="FFFFFF"/>
                </a:solidFill>
              </a:rPr>
              <a:t>Body Level One</a:t>
            </a:r>
          </a:p>
          <a:p>
            <a:pPr lvl="1">
              <a:defRPr sz="1800">
                <a:solidFill>
                  <a:srgbClr val="000000"/>
                </a:solidFill>
              </a:defRPr>
            </a:pPr>
            <a:r>
              <a:rPr sz="3200">
                <a:solidFill>
                  <a:srgbClr val="FFFFFF"/>
                </a:solidFill>
              </a:rPr>
              <a:t>Body Level Two</a:t>
            </a:r>
          </a:p>
          <a:p>
            <a:pPr lvl="2">
              <a:defRPr sz="1800">
                <a:solidFill>
                  <a:srgbClr val="000000"/>
                </a:solidFill>
              </a:defRPr>
            </a:pPr>
            <a:r>
              <a:rPr sz="3200">
                <a:solidFill>
                  <a:srgbClr val="FFFFFF"/>
                </a:solidFill>
              </a:rPr>
              <a:t>Body Level Three</a:t>
            </a:r>
          </a:p>
          <a:p>
            <a:pPr lvl="3">
              <a:defRPr sz="1800">
                <a:solidFill>
                  <a:srgbClr val="000000"/>
                </a:solidFill>
              </a:defRPr>
            </a:pPr>
            <a:r>
              <a:rPr sz="3200">
                <a:solidFill>
                  <a:srgbClr val="FFFFFF"/>
                </a:solidFill>
              </a:rPr>
              <a:t>Body Level Four</a:t>
            </a:r>
          </a:p>
          <a:p>
            <a:pPr lvl="4">
              <a:defRPr sz="1800">
                <a:solidFill>
                  <a:srgbClr val="000000"/>
                </a:solidFill>
              </a:defRPr>
            </a:pPr>
            <a:r>
              <a:rPr sz="3200">
                <a:solidFill>
                  <a:srgbClr val="FFFFFF"/>
                </a:solidFill>
              </a:rPr>
              <a:t>Body Level Five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1270000" y="3225800"/>
            <a:ext cx="10464800" cy="3302000"/>
          </a:xfrm>
          <a:prstGeom prst="rect">
            <a:avLst/>
          </a:prstGeom>
        </p:spPr>
        <p:txBody>
          <a:bodyPr/>
          <a:lstStyle/>
          <a:p>
            <a:pPr lvl="0">
              <a:defRPr sz="1800">
                <a:solidFill>
                  <a:srgbClr val="000000"/>
                </a:solidFill>
              </a:defRPr>
            </a:pPr>
            <a:r>
              <a:rPr sz="8000">
                <a:solidFill>
                  <a:srgbClr val="FFFFFF"/>
                </a:solidFill>
              </a:rPr>
              <a:t>Title Text</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952500" y="0"/>
            <a:ext cx="5334000" cy="4622800"/>
          </a:xfrm>
          <a:prstGeom prst="rect">
            <a:avLst/>
          </a:prstGeom>
        </p:spPr>
        <p:txBody>
          <a:bodyPr anchor="b"/>
          <a:lstStyle>
            <a:lvl1pPr>
              <a:defRPr sz="6000"/>
            </a:lvl1pPr>
          </a:lstStyle>
          <a:p>
            <a:pPr lvl="0">
              <a:defRPr sz="1800">
                <a:solidFill>
                  <a:srgbClr val="000000"/>
                </a:solidFill>
              </a:defRPr>
            </a:pPr>
            <a:r>
              <a:rPr sz="6000">
                <a:solidFill>
                  <a:srgbClr val="FFFFFF"/>
                </a:solidFill>
              </a:rPr>
              <a:t>Title Text</a:t>
            </a:r>
          </a:p>
        </p:txBody>
      </p:sp>
      <p:sp>
        <p:nvSpPr>
          <p:cNvPr id="14" name="Shape 14"/>
          <p:cNvSpPr>
            <a:spLocks noGrp="1"/>
          </p:cNvSpPr>
          <p:nvPr>
            <p:ph type="body" idx="1"/>
          </p:nvPr>
        </p:nvSpPr>
        <p:spPr>
          <a:xfrm>
            <a:off x="952500" y="4762500"/>
            <a:ext cx="5334000" cy="4991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lvl="0">
              <a:defRPr sz="1800">
                <a:solidFill>
                  <a:srgbClr val="000000"/>
                </a:solidFill>
              </a:defRPr>
            </a:pPr>
            <a:r>
              <a:rPr sz="3200">
                <a:solidFill>
                  <a:srgbClr val="FFFFFF"/>
                </a:solidFill>
              </a:rPr>
              <a:t>Body Level One</a:t>
            </a:r>
          </a:p>
          <a:p>
            <a:pPr lvl="1">
              <a:defRPr sz="1800">
                <a:solidFill>
                  <a:srgbClr val="000000"/>
                </a:solidFill>
              </a:defRPr>
            </a:pPr>
            <a:r>
              <a:rPr sz="3200">
                <a:solidFill>
                  <a:srgbClr val="FFFFFF"/>
                </a:solidFill>
              </a:rPr>
              <a:t>Body Level Two</a:t>
            </a:r>
          </a:p>
          <a:p>
            <a:pPr lvl="2">
              <a:defRPr sz="1800">
                <a:solidFill>
                  <a:srgbClr val="000000"/>
                </a:solidFill>
              </a:defRPr>
            </a:pPr>
            <a:r>
              <a:rPr sz="3200">
                <a:solidFill>
                  <a:srgbClr val="FFFFFF"/>
                </a:solidFill>
              </a:rPr>
              <a:t>Body Level Three</a:t>
            </a:r>
          </a:p>
          <a:p>
            <a:pPr lvl="3">
              <a:defRPr sz="1800">
                <a:solidFill>
                  <a:srgbClr val="000000"/>
                </a:solidFill>
              </a:defRPr>
            </a:pPr>
            <a:r>
              <a:rPr sz="3200">
                <a:solidFill>
                  <a:srgbClr val="FFFFFF"/>
                </a:solidFill>
              </a:rPr>
              <a:t>Body Level Four</a:t>
            </a:r>
          </a:p>
          <a:p>
            <a:pPr lvl="4">
              <a:defRPr sz="1800">
                <a:solidFill>
                  <a:srgbClr val="000000"/>
                </a:solidFill>
              </a:defRPr>
            </a:pPr>
            <a:r>
              <a:rPr sz="3200">
                <a:solidFill>
                  <a:srgbClr val="FFFFFF"/>
                </a:solidFill>
              </a:rPr>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952500" y="0"/>
            <a:ext cx="11099800" cy="2667000"/>
          </a:xfrm>
          <a:prstGeom prst="rect">
            <a:avLst/>
          </a:prstGeom>
        </p:spPr>
        <p:txBody>
          <a:bodyPr/>
          <a:lstStyle/>
          <a:p>
            <a:pPr lvl="0">
              <a:defRPr sz="1800">
                <a:solidFill>
                  <a:srgbClr val="000000"/>
                </a:solidFill>
              </a:defRPr>
            </a:pPr>
            <a:r>
              <a:rPr sz="8000">
                <a:solidFill>
                  <a:srgbClr val="FFFFFF"/>
                </a:solidFill>
              </a:rPr>
              <a:t>Title Text</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
        <p:nvSpPr>
          <p:cNvPr id="19" name="Shape 19"/>
          <p:cNvSpPr>
            <a:spLocks noGrp="1"/>
          </p:cNvSpPr>
          <p:nvPr>
            <p:ph type="body" idx="1"/>
          </p:nvPr>
        </p:nvSpPr>
        <p:spPr>
          <a:prstGeom prst="rect">
            <a:avLst/>
          </a:prstGeom>
        </p:spPr>
        <p:txBody>
          <a:bodyPr/>
          <a:lstStyle/>
          <a:p>
            <a:pPr lvl="0">
              <a:defRPr sz="1800">
                <a:solidFill>
                  <a:srgbClr val="000000"/>
                </a:solidFill>
              </a:defRPr>
            </a:pPr>
            <a:r>
              <a:rPr sz="3800">
                <a:solidFill>
                  <a:srgbClr val="FFFFFF"/>
                </a:solidFill>
              </a:rPr>
              <a:t>Body Level One</a:t>
            </a:r>
          </a:p>
          <a:p>
            <a:pPr lvl="1">
              <a:defRPr sz="1800">
                <a:solidFill>
                  <a:srgbClr val="000000"/>
                </a:solidFill>
              </a:defRPr>
            </a:pPr>
            <a:r>
              <a:rPr sz="3800">
                <a:solidFill>
                  <a:srgbClr val="FFFFFF"/>
                </a:solidFill>
              </a:rPr>
              <a:t>Body Level Two</a:t>
            </a:r>
          </a:p>
          <a:p>
            <a:pPr lvl="2">
              <a:defRPr sz="1800">
                <a:solidFill>
                  <a:srgbClr val="000000"/>
                </a:solidFill>
              </a:defRPr>
            </a:pPr>
            <a:r>
              <a:rPr sz="3800">
                <a:solidFill>
                  <a:srgbClr val="FFFFFF"/>
                </a:solidFill>
              </a:rPr>
              <a:t>Body Level Three</a:t>
            </a:r>
          </a:p>
          <a:p>
            <a:pPr lvl="3">
              <a:defRPr sz="1800">
                <a:solidFill>
                  <a:srgbClr val="000000"/>
                </a:solidFill>
              </a:defRPr>
            </a:pPr>
            <a:r>
              <a:rPr sz="3800">
                <a:solidFill>
                  <a:srgbClr val="FFFFFF"/>
                </a:solidFill>
              </a:rPr>
              <a:t>Body Level Four</a:t>
            </a:r>
          </a:p>
          <a:p>
            <a:pPr lvl="4">
              <a:defRPr sz="1800">
                <a:solidFill>
                  <a:srgbClr val="000000"/>
                </a:solidFill>
              </a:defRPr>
            </a:pPr>
            <a:r>
              <a:rPr sz="3800">
                <a:solidFill>
                  <a:srgbClr val="FFFFFF"/>
                </a:solidFill>
              </a:rPr>
              <a:t>Body Level Five</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
        <p:nvSpPr>
          <p:cNvPr id="22" name="Shape 22"/>
          <p:cNvSpPr>
            <a:spLocks noGrp="1"/>
          </p:cNvSpPr>
          <p:nvPr>
            <p:ph type="body" idx="1"/>
          </p:nvPr>
        </p:nvSpPr>
        <p:spPr>
          <a:xfrm>
            <a:off x="952500" y="2452955"/>
            <a:ext cx="5334000" cy="6562190"/>
          </a:xfrm>
          <a:prstGeom prst="rect">
            <a:avLst/>
          </a:prstGeom>
        </p:spPr>
        <p:txBody>
          <a:bodyPr/>
          <a:lstStyle>
            <a:lvl1pPr marL="342900" indent="-342900">
              <a:spcBef>
                <a:spcPts val="3200"/>
              </a:spcBef>
              <a:defRPr sz="2800"/>
            </a:lvl1pPr>
            <a:lvl2pPr marL="685800" indent="-342900">
              <a:spcBef>
                <a:spcPts val="3200"/>
              </a:spcBef>
              <a:defRPr sz="2800"/>
            </a:lvl2pPr>
            <a:lvl3pPr marL="1231900" indent="-342900">
              <a:spcBef>
                <a:spcPts val="3200"/>
              </a:spcBef>
              <a:defRPr sz="2800"/>
            </a:lvl3pPr>
            <a:lvl4pPr marL="1676400" indent="-342900">
              <a:spcBef>
                <a:spcPts val="3200"/>
              </a:spcBef>
              <a:defRPr sz="2800"/>
            </a:lvl4pPr>
            <a:lvl5pPr marL="2120900" indent="-342900">
              <a:spcBef>
                <a:spcPts val="3200"/>
              </a:spcBef>
              <a:defRPr sz="2800"/>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4" name="Shape 24"/>
          <p:cNvSpPr>
            <a:spLocks noGrp="1"/>
          </p:cNvSpPr>
          <p:nvPr>
            <p:ph type="body" idx="1"/>
          </p:nvPr>
        </p:nvSpPr>
        <p:spPr>
          <a:xfrm>
            <a:off x="952500" y="1270000"/>
            <a:ext cx="11099800" cy="7213600"/>
          </a:xfrm>
          <a:prstGeom prst="rect">
            <a:avLst/>
          </a:prstGeom>
        </p:spPr>
        <p:txBody>
          <a:bodyPr/>
          <a:lstStyle/>
          <a:p>
            <a:pPr lvl="0">
              <a:defRPr sz="1800">
                <a:solidFill>
                  <a:srgbClr val="000000"/>
                </a:solidFill>
              </a:defRPr>
            </a:pPr>
            <a:r>
              <a:rPr sz="3800">
                <a:solidFill>
                  <a:srgbClr val="FFFFFF"/>
                </a:solidFill>
              </a:rPr>
              <a:t>Body Level One</a:t>
            </a:r>
          </a:p>
          <a:p>
            <a:pPr lvl="1">
              <a:defRPr sz="1800">
                <a:solidFill>
                  <a:srgbClr val="000000"/>
                </a:solidFill>
              </a:defRPr>
            </a:pPr>
            <a:r>
              <a:rPr sz="3800">
                <a:solidFill>
                  <a:srgbClr val="FFFFFF"/>
                </a:solidFill>
              </a:rPr>
              <a:t>Body Level Two</a:t>
            </a:r>
          </a:p>
          <a:p>
            <a:pPr lvl="2">
              <a:defRPr sz="1800">
                <a:solidFill>
                  <a:srgbClr val="000000"/>
                </a:solidFill>
              </a:defRPr>
            </a:pPr>
            <a:r>
              <a:rPr sz="3800">
                <a:solidFill>
                  <a:srgbClr val="FFFFFF"/>
                </a:solidFill>
              </a:rPr>
              <a:t>Body Level Three</a:t>
            </a:r>
          </a:p>
          <a:p>
            <a:pPr lvl="3">
              <a:defRPr sz="1800">
                <a:solidFill>
                  <a:srgbClr val="000000"/>
                </a:solidFill>
              </a:defRPr>
            </a:pPr>
            <a:r>
              <a:rPr sz="3800">
                <a:solidFill>
                  <a:srgbClr val="FFFFFF"/>
                </a:solidFill>
              </a:rPr>
              <a:t>Body Level Four</a:t>
            </a:r>
          </a:p>
          <a:p>
            <a:pPr lvl="4">
              <a:defRPr sz="1800">
                <a:solidFill>
                  <a:srgbClr val="000000"/>
                </a:solidFill>
              </a:defRPr>
            </a:pPr>
            <a:r>
              <a:rPr sz="3800">
                <a:solidFill>
                  <a:srgbClr val="FFFFFF"/>
                </a:solidFill>
              </a:rPr>
              <a:t>Body Level Five</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214044"/>
            <a:ext cx="11099800" cy="223891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p>
            <a:pPr lvl="0">
              <a:defRPr sz="1800">
                <a:solidFill>
                  <a:srgbClr val="000000"/>
                </a:solidFill>
              </a:defRPr>
            </a:pPr>
            <a:r>
              <a:rPr sz="8000">
                <a:solidFill>
                  <a:srgbClr val="FFFFFF"/>
                </a:solidFill>
              </a:rPr>
              <a:t>Title Text</a:t>
            </a:r>
          </a:p>
        </p:txBody>
      </p:sp>
      <p:sp>
        <p:nvSpPr>
          <p:cNvPr id="3" name="Shape 3"/>
          <p:cNvSpPr>
            <a:spLocks noGrp="1"/>
          </p:cNvSpPr>
          <p:nvPr>
            <p:ph type="body" idx="1"/>
          </p:nvPr>
        </p:nvSpPr>
        <p:spPr>
          <a:xfrm>
            <a:off x="952500" y="2452955"/>
            <a:ext cx="11099800" cy="656219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p>
            <a:pPr lvl="0">
              <a:defRPr sz="1800">
                <a:solidFill>
                  <a:srgbClr val="000000"/>
                </a:solidFill>
              </a:defRPr>
            </a:pPr>
            <a:r>
              <a:rPr sz="3800">
                <a:solidFill>
                  <a:srgbClr val="FFFFFF"/>
                </a:solidFill>
              </a:rPr>
              <a:t>Body Level One</a:t>
            </a:r>
          </a:p>
          <a:p>
            <a:pPr lvl="1">
              <a:defRPr sz="1800">
                <a:solidFill>
                  <a:srgbClr val="000000"/>
                </a:solidFill>
              </a:defRPr>
            </a:pPr>
            <a:r>
              <a:rPr sz="3800">
                <a:solidFill>
                  <a:srgbClr val="FFFFFF"/>
                </a:solidFill>
              </a:rPr>
              <a:t>Body Level Two</a:t>
            </a:r>
          </a:p>
          <a:p>
            <a:pPr lvl="2">
              <a:defRPr sz="1800">
                <a:solidFill>
                  <a:srgbClr val="000000"/>
                </a:solidFill>
              </a:defRPr>
            </a:pPr>
            <a:r>
              <a:rPr sz="3800">
                <a:solidFill>
                  <a:srgbClr val="FFFFFF"/>
                </a:solidFill>
              </a:rPr>
              <a:t>Body Level Three</a:t>
            </a:r>
          </a:p>
          <a:p>
            <a:pPr lvl="3">
              <a:defRPr sz="1800">
                <a:solidFill>
                  <a:srgbClr val="000000"/>
                </a:solidFill>
              </a:defRPr>
            </a:pPr>
            <a:r>
              <a:rPr sz="3800">
                <a:solidFill>
                  <a:srgbClr val="FFFFFF"/>
                </a:solidFill>
              </a:rPr>
              <a:t>Body Level Four</a:t>
            </a:r>
          </a:p>
          <a:p>
            <a:pPr lvl="4">
              <a:defRPr sz="1800">
                <a:solidFill>
                  <a:srgbClr val="000000"/>
                </a:solidFill>
              </a:defRPr>
            </a:pPr>
            <a:r>
              <a:rPr sz="3800">
                <a:solidFill>
                  <a:srgbClr val="FFFFFF"/>
                </a:solidFill>
              </a:rP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algn="ctr" defTabSz="584200">
        <a:defRPr sz="8000">
          <a:solidFill>
            <a:srgbClr val="FFFFFF"/>
          </a:solidFill>
          <a:latin typeface="Helvetica Light"/>
          <a:ea typeface="Helvetica Light"/>
          <a:cs typeface="Helvetica Light"/>
          <a:sym typeface="Helvetica Light"/>
        </a:defRPr>
      </a:lvl1pPr>
      <a:lvl2pPr algn="ctr" defTabSz="584200">
        <a:defRPr sz="8000">
          <a:solidFill>
            <a:srgbClr val="FFFFFF"/>
          </a:solidFill>
          <a:latin typeface="Helvetica Light"/>
          <a:ea typeface="Helvetica Light"/>
          <a:cs typeface="Helvetica Light"/>
          <a:sym typeface="Helvetica Light"/>
        </a:defRPr>
      </a:lvl2pPr>
      <a:lvl3pPr algn="ctr" defTabSz="584200">
        <a:defRPr sz="8000">
          <a:solidFill>
            <a:srgbClr val="FFFFFF"/>
          </a:solidFill>
          <a:latin typeface="Helvetica Light"/>
          <a:ea typeface="Helvetica Light"/>
          <a:cs typeface="Helvetica Light"/>
          <a:sym typeface="Helvetica Light"/>
        </a:defRPr>
      </a:lvl3pPr>
      <a:lvl4pPr algn="ctr" defTabSz="584200">
        <a:defRPr sz="8000">
          <a:solidFill>
            <a:srgbClr val="FFFFFF"/>
          </a:solidFill>
          <a:latin typeface="Helvetica Light"/>
          <a:ea typeface="Helvetica Light"/>
          <a:cs typeface="Helvetica Light"/>
          <a:sym typeface="Helvetica Light"/>
        </a:defRPr>
      </a:lvl4pPr>
      <a:lvl5pPr algn="ctr" defTabSz="584200">
        <a:defRPr sz="8000">
          <a:solidFill>
            <a:srgbClr val="FFFFFF"/>
          </a:solidFill>
          <a:latin typeface="Helvetica Light"/>
          <a:ea typeface="Helvetica Light"/>
          <a:cs typeface="Helvetica Light"/>
          <a:sym typeface="Helvetica Light"/>
        </a:defRPr>
      </a:lvl5pPr>
      <a:lvl6pPr algn="ctr" defTabSz="584200">
        <a:defRPr sz="8000">
          <a:solidFill>
            <a:srgbClr val="FFFFFF"/>
          </a:solidFill>
          <a:latin typeface="Helvetica Light"/>
          <a:ea typeface="Helvetica Light"/>
          <a:cs typeface="Helvetica Light"/>
          <a:sym typeface="Helvetica Light"/>
        </a:defRPr>
      </a:lvl6pPr>
      <a:lvl7pPr algn="ctr" defTabSz="584200">
        <a:defRPr sz="8000">
          <a:solidFill>
            <a:srgbClr val="FFFFFF"/>
          </a:solidFill>
          <a:latin typeface="Helvetica Light"/>
          <a:ea typeface="Helvetica Light"/>
          <a:cs typeface="Helvetica Light"/>
          <a:sym typeface="Helvetica Light"/>
        </a:defRPr>
      </a:lvl7pPr>
      <a:lvl8pPr algn="ctr" defTabSz="584200">
        <a:defRPr sz="8000">
          <a:solidFill>
            <a:srgbClr val="FFFFFF"/>
          </a:solidFill>
          <a:latin typeface="Helvetica Light"/>
          <a:ea typeface="Helvetica Light"/>
          <a:cs typeface="Helvetica Light"/>
          <a:sym typeface="Helvetica Light"/>
        </a:defRPr>
      </a:lvl8pPr>
      <a:lvl9pPr algn="ctr" defTabSz="584200">
        <a:defRPr sz="8000">
          <a:solidFill>
            <a:srgbClr val="FFFFFF"/>
          </a:solidFill>
          <a:latin typeface="Helvetica Light"/>
          <a:ea typeface="Helvetica Light"/>
          <a:cs typeface="Helvetica Light"/>
          <a:sym typeface="Helvetica Light"/>
        </a:defRPr>
      </a:lvl9pPr>
    </p:titleStyle>
    <p:bodyStyle>
      <a:lvl1pPr marL="444500" indent="-444500" defTabSz="584200">
        <a:spcBef>
          <a:spcPts val="4200"/>
        </a:spcBef>
        <a:buSzPct val="75000"/>
        <a:buChar char="•"/>
        <a:defRPr sz="3800">
          <a:solidFill>
            <a:srgbClr val="FFFFFF"/>
          </a:solidFill>
          <a:latin typeface="Helvetica Light"/>
          <a:ea typeface="Helvetica Light"/>
          <a:cs typeface="Helvetica Light"/>
          <a:sym typeface="Helvetica Light"/>
        </a:defRPr>
      </a:lvl1pPr>
      <a:lvl2pPr marL="889000" indent="-444500" defTabSz="584200">
        <a:spcBef>
          <a:spcPts val="4200"/>
        </a:spcBef>
        <a:buSzPct val="75000"/>
        <a:buChar char="•"/>
        <a:defRPr sz="3800">
          <a:solidFill>
            <a:srgbClr val="FFFFFF"/>
          </a:solidFill>
          <a:latin typeface="Helvetica Light"/>
          <a:ea typeface="Helvetica Light"/>
          <a:cs typeface="Helvetica Light"/>
          <a:sym typeface="Helvetica Light"/>
        </a:defRPr>
      </a:lvl2pPr>
      <a:lvl3pPr marL="1333500" indent="-444500" defTabSz="584200">
        <a:spcBef>
          <a:spcPts val="4200"/>
        </a:spcBef>
        <a:buSzPct val="75000"/>
        <a:buChar char="•"/>
        <a:defRPr sz="3800">
          <a:solidFill>
            <a:srgbClr val="FFFFFF"/>
          </a:solidFill>
          <a:latin typeface="Helvetica Light"/>
          <a:ea typeface="Helvetica Light"/>
          <a:cs typeface="Helvetica Light"/>
          <a:sym typeface="Helvetica Light"/>
        </a:defRPr>
      </a:lvl3pPr>
      <a:lvl4pPr marL="1778000" indent="-444500" defTabSz="584200">
        <a:spcBef>
          <a:spcPts val="4200"/>
        </a:spcBef>
        <a:buSzPct val="75000"/>
        <a:buChar char="•"/>
        <a:defRPr sz="3800">
          <a:solidFill>
            <a:srgbClr val="FFFFFF"/>
          </a:solidFill>
          <a:latin typeface="Helvetica Light"/>
          <a:ea typeface="Helvetica Light"/>
          <a:cs typeface="Helvetica Light"/>
          <a:sym typeface="Helvetica Light"/>
        </a:defRPr>
      </a:lvl4pPr>
      <a:lvl5pPr marL="2222500" indent="-444500" defTabSz="584200">
        <a:spcBef>
          <a:spcPts val="4200"/>
        </a:spcBef>
        <a:buSzPct val="75000"/>
        <a:buChar char="•"/>
        <a:defRPr sz="3800">
          <a:solidFill>
            <a:srgbClr val="FFFFFF"/>
          </a:solidFill>
          <a:latin typeface="Helvetica Light"/>
          <a:ea typeface="Helvetica Light"/>
          <a:cs typeface="Helvetica Light"/>
          <a:sym typeface="Helvetica Light"/>
        </a:defRPr>
      </a:lvl5pPr>
      <a:lvl6pPr marL="2667000" indent="-444500" defTabSz="584200">
        <a:spcBef>
          <a:spcPts val="4200"/>
        </a:spcBef>
        <a:buSzPct val="75000"/>
        <a:buChar char="•"/>
        <a:defRPr sz="3800">
          <a:solidFill>
            <a:srgbClr val="FFFFFF"/>
          </a:solidFill>
          <a:latin typeface="Helvetica Light"/>
          <a:ea typeface="Helvetica Light"/>
          <a:cs typeface="Helvetica Light"/>
          <a:sym typeface="Helvetica Light"/>
        </a:defRPr>
      </a:lvl6pPr>
      <a:lvl7pPr marL="3111500" indent="-444500" defTabSz="584200">
        <a:spcBef>
          <a:spcPts val="4200"/>
        </a:spcBef>
        <a:buSzPct val="75000"/>
        <a:buChar char="•"/>
        <a:defRPr sz="3800">
          <a:solidFill>
            <a:srgbClr val="FFFFFF"/>
          </a:solidFill>
          <a:latin typeface="Helvetica Light"/>
          <a:ea typeface="Helvetica Light"/>
          <a:cs typeface="Helvetica Light"/>
          <a:sym typeface="Helvetica Light"/>
        </a:defRPr>
      </a:lvl7pPr>
      <a:lvl8pPr marL="3556000" indent="-444500" defTabSz="584200">
        <a:spcBef>
          <a:spcPts val="4200"/>
        </a:spcBef>
        <a:buSzPct val="75000"/>
        <a:buChar char="•"/>
        <a:defRPr sz="3800">
          <a:solidFill>
            <a:srgbClr val="FFFFFF"/>
          </a:solidFill>
          <a:latin typeface="Helvetica Light"/>
          <a:ea typeface="Helvetica Light"/>
          <a:cs typeface="Helvetica Light"/>
          <a:sym typeface="Helvetica Light"/>
        </a:defRPr>
      </a:lvl8pPr>
      <a:lvl9pPr marL="4000500" indent="-444500" defTabSz="584200">
        <a:spcBef>
          <a:spcPts val="4200"/>
        </a:spcBef>
        <a:buSzPct val="75000"/>
        <a:buChar char="•"/>
        <a:defRPr sz="3800">
          <a:solidFill>
            <a:srgbClr val="FFFFFF"/>
          </a:solidFill>
          <a:latin typeface="Helvetica Light"/>
          <a:ea typeface="Helvetica Light"/>
          <a:cs typeface="Helvetica Light"/>
          <a:sym typeface="Helvetica Light"/>
        </a:defRPr>
      </a:lvl9pPr>
    </p:bodyStyle>
    <p:otherStyle>
      <a:lvl1pPr algn="r" defTabSz="584200">
        <a:defRPr sz="1200">
          <a:solidFill>
            <a:schemeClr val="tx1"/>
          </a:solidFill>
          <a:latin typeface="+mn-lt"/>
          <a:ea typeface="+mn-ea"/>
          <a:cs typeface="+mn-cs"/>
          <a:sym typeface="Helvetica Light"/>
        </a:defRPr>
      </a:lvl1pPr>
      <a:lvl2pPr algn="r" defTabSz="584200">
        <a:defRPr sz="1200">
          <a:solidFill>
            <a:schemeClr val="tx1"/>
          </a:solidFill>
          <a:latin typeface="+mn-lt"/>
          <a:ea typeface="+mn-ea"/>
          <a:cs typeface="+mn-cs"/>
          <a:sym typeface="Helvetica Light"/>
        </a:defRPr>
      </a:lvl2pPr>
      <a:lvl3pPr algn="r" defTabSz="584200">
        <a:defRPr sz="1200">
          <a:solidFill>
            <a:schemeClr val="tx1"/>
          </a:solidFill>
          <a:latin typeface="+mn-lt"/>
          <a:ea typeface="+mn-ea"/>
          <a:cs typeface="+mn-cs"/>
          <a:sym typeface="Helvetica Light"/>
        </a:defRPr>
      </a:lvl3pPr>
      <a:lvl4pPr algn="r" defTabSz="584200">
        <a:defRPr sz="1200">
          <a:solidFill>
            <a:schemeClr val="tx1"/>
          </a:solidFill>
          <a:latin typeface="+mn-lt"/>
          <a:ea typeface="+mn-ea"/>
          <a:cs typeface="+mn-cs"/>
          <a:sym typeface="Helvetica Light"/>
        </a:defRPr>
      </a:lvl4pPr>
      <a:lvl5pPr algn="r" defTabSz="584200">
        <a:defRPr sz="1200">
          <a:solidFill>
            <a:schemeClr val="tx1"/>
          </a:solidFill>
          <a:latin typeface="+mn-lt"/>
          <a:ea typeface="+mn-ea"/>
          <a:cs typeface="+mn-cs"/>
          <a:sym typeface="Helvetica Light"/>
        </a:defRPr>
      </a:lvl5pPr>
      <a:lvl6pPr algn="r" defTabSz="584200">
        <a:defRPr sz="1200">
          <a:solidFill>
            <a:schemeClr val="tx1"/>
          </a:solidFill>
          <a:latin typeface="+mn-lt"/>
          <a:ea typeface="+mn-ea"/>
          <a:cs typeface="+mn-cs"/>
          <a:sym typeface="Helvetica Light"/>
        </a:defRPr>
      </a:lvl6pPr>
      <a:lvl7pPr algn="r" defTabSz="584200">
        <a:defRPr sz="1200">
          <a:solidFill>
            <a:schemeClr val="tx1"/>
          </a:solidFill>
          <a:latin typeface="+mn-lt"/>
          <a:ea typeface="+mn-ea"/>
          <a:cs typeface="+mn-cs"/>
          <a:sym typeface="Helvetica Light"/>
        </a:defRPr>
      </a:lvl7pPr>
      <a:lvl8pPr algn="r" defTabSz="584200">
        <a:defRPr sz="1200">
          <a:solidFill>
            <a:schemeClr val="tx1"/>
          </a:solidFill>
          <a:latin typeface="+mn-lt"/>
          <a:ea typeface="+mn-ea"/>
          <a:cs typeface="+mn-cs"/>
          <a:sym typeface="Helvetica Light"/>
        </a:defRPr>
      </a:lvl8pPr>
      <a:lvl9pPr algn="r" defTabSz="584200">
        <a:defRPr sz="12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tackoverflow.com/questions/7383589/compass-true-heading-in-iphone-ipad" TargetMode="External"/><Relationship Id="rId4" Type="http://schemas.openxmlformats.org/officeDocument/2006/relationships/hyperlink" Target="http://en.wikipedia.org/wiki/Law_of_cosines" TargetMode="External"/><Relationship Id="rId5" Type="http://schemas.openxmlformats.org/officeDocument/2006/relationships/hyperlink" Target="http://en.wikipedia.org/wiki/Geographical_distance" TargetMode="External"/><Relationship Id="rId1" Type="http://schemas.openxmlformats.org/officeDocument/2006/relationships/slideLayout" Target="../slideLayouts/slideLayout1.xml"/><Relationship Id="rId2" Type="http://schemas.openxmlformats.org/officeDocument/2006/relationships/hyperlink" Target="https://developer.apple.com/Library/ios/documentation/CoreLocation/Reference/CLLocationManagerDelegate_Protocol/index.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a:spLocks noGrp="1"/>
          </p:cNvSpPr>
          <p:nvPr>
            <p:ph type="title"/>
          </p:nvPr>
        </p:nvSpPr>
        <p:spPr>
          <a:xfrm>
            <a:off x="1270000" y="2107307"/>
            <a:ext cx="10464800" cy="1516808"/>
          </a:xfrm>
          <a:prstGeom prst="rect">
            <a:avLst/>
          </a:prstGeom>
        </p:spPr>
        <p:txBody>
          <a:bodyPr/>
          <a:lstStyle>
            <a:lvl1pPr>
              <a:defRPr>
                <a:latin typeface="Times New Roman"/>
                <a:ea typeface="Times New Roman"/>
                <a:cs typeface="Times New Roman"/>
                <a:sym typeface="Times New Roman"/>
              </a:defRPr>
            </a:lvl1pPr>
          </a:lstStyle>
          <a:p>
            <a:pPr lvl="0">
              <a:defRPr sz="1800">
                <a:solidFill>
                  <a:srgbClr val="000000"/>
                </a:solidFill>
              </a:defRPr>
            </a:pPr>
            <a:r>
              <a:rPr sz="8000">
                <a:solidFill>
                  <a:srgbClr val="FFFFFF"/>
                </a:solidFill>
              </a:rPr>
              <a:t>Clemson Tiger Tour</a:t>
            </a:r>
          </a:p>
        </p:txBody>
      </p:sp>
      <p:sp>
        <p:nvSpPr>
          <p:cNvPr id="33" name="Shape 33"/>
          <p:cNvSpPr>
            <a:spLocks noGrp="1"/>
          </p:cNvSpPr>
          <p:nvPr>
            <p:ph type="body" idx="1"/>
          </p:nvPr>
        </p:nvSpPr>
        <p:spPr>
          <a:xfrm>
            <a:off x="1270000" y="5422900"/>
            <a:ext cx="10464800" cy="1645792"/>
          </a:xfrm>
          <a:prstGeom prst="rect">
            <a:avLst/>
          </a:prstGeom>
        </p:spPr>
        <p:txBody>
          <a:bodyPr/>
          <a:lstStyle/>
          <a:p>
            <a:pPr lvl="0">
              <a:defRPr sz="1800">
                <a:solidFill>
                  <a:srgbClr val="000000"/>
                </a:solidFill>
              </a:defRPr>
            </a:pPr>
            <a:r>
              <a:rPr sz="3200">
                <a:solidFill>
                  <a:srgbClr val="FFFFFF"/>
                </a:solidFill>
                <a:latin typeface="Times New Roman"/>
                <a:ea typeface="Times New Roman"/>
                <a:cs typeface="Times New Roman"/>
                <a:sym typeface="Times New Roman"/>
              </a:rPr>
              <a:t>By:   Hongda Li,   Zian Chen</a:t>
            </a:r>
          </a:p>
          <a:p>
            <a:pPr lvl="0">
              <a:defRPr sz="1800">
                <a:solidFill>
                  <a:srgbClr val="000000"/>
                </a:solidFill>
              </a:defRPr>
            </a:pPr>
            <a:endParaRPr sz="3200">
              <a:solidFill>
                <a:srgbClr val="FFFFFF"/>
              </a:solidFill>
              <a:latin typeface="Times New Roman"/>
              <a:ea typeface="Times New Roman"/>
              <a:cs typeface="Times New Roman"/>
              <a:sym typeface="Times New Roman"/>
            </a:endParaRPr>
          </a:p>
          <a:p>
            <a:pPr lvl="0">
              <a:defRPr sz="1800">
                <a:solidFill>
                  <a:srgbClr val="000000"/>
                </a:solidFill>
              </a:defRPr>
            </a:pPr>
            <a:r>
              <a:rPr sz="3200">
                <a:solidFill>
                  <a:srgbClr val="FFFFFF"/>
                </a:solidFill>
                <a:latin typeface="Times New Roman"/>
                <a:ea typeface="Times New Roman"/>
                <a:cs typeface="Times New Roman"/>
                <a:sym typeface="Times New Roman"/>
              </a:rPr>
              <a:t>Instructor:  Dr. Roy P. Pargas</a:t>
            </a: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xfrm>
            <a:off x="1270000" y="1155700"/>
            <a:ext cx="10464800" cy="1565325"/>
          </a:xfrm>
          <a:prstGeom prst="rect">
            <a:avLst/>
          </a:prstGeom>
        </p:spPr>
        <p:txBody>
          <a:bodyPr/>
          <a:lstStyle>
            <a:lvl1pPr>
              <a:defRPr>
                <a:latin typeface="Times New Roman"/>
                <a:ea typeface="Times New Roman"/>
                <a:cs typeface="Times New Roman"/>
                <a:sym typeface="Times New Roman"/>
              </a:defRPr>
            </a:lvl1pPr>
          </a:lstStyle>
          <a:p>
            <a:pPr lvl="0">
              <a:defRPr sz="1800">
                <a:solidFill>
                  <a:srgbClr val="000000"/>
                </a:solidFill>
              </a:defRPr>
            </a:pPr>
            <a:r>
              <a:rPr sz="8000">
                <a:solidFill>
                  <a:srgbClr val="FFFFFF"/>
                </a:solidFill>
              </a:rPr>
              <a:t>Future Plans</a:t>
            </a:r>
          </a:p>
        </p:txBody>
      </p:sp>
      <p:sp>
        <p:nvSpPr>
          <p:cNvPr id="60" name="Shape 60"/>
          <p:cNvSpPr>
            <a:spLocks noGrp="1"/>
          </p:cNvSpPr>
          <p:nvPr>
            <p:ph type="body" idx="1"/>
          </p:nvPr>
        </p:nvSpPr>
        <p:spPr>
          <a:xfrm>
            <a:off x="1119137" y="3252192"/>
            <a:ext cx="11020526" cy="5715696"/>
          </a:xfrm>
          <a:prstGeom prst="rect">
            <a:avLst/>
          </a:prstGeom>
        </p:spPr>
        <p:txBody>
          <a:bodyPr/>
          <a:lstStyle/>
          <a:p>
            <a:pPr lvl="0" algn="l">
              <a:buClr>
                <a:srgbClr val="FFFFFF"/>
              </a:buClr>
              <a:buSzPct val="100000"/>
              <a:defRPr sz="1800">
                <a:solidFill>
                  <a:srgbClr val="000000"/>
                </a:solidFill>
              </a:defRPr>
            </a:pPr>
            <a:endParaRPr sz="3600" dirty="0">
              <a:latin typeface="Times New Roman"/>
              <a:ea typeface="Times New Roman"/>
              <a:cs typeface="Times New Roman"/>
              <a:sym typeface="Times New Roman"/>
            </a:endParaRPr>
          </a:p>
          <a:p>
            <a:pPr marL="1286710" lvl="1" indent="-842210" algn="l">
              <a:buClr>
                <a:srgbClr val="FFFFFF"/>
              </a:buClr>
              <a:buSzPct val="75000"/>
              <a:buChar char="•"/>
              <a:defRPr sz="1800">
                <a:solidFill>
                  <a:srgbClr val="000000"/>
                </a:solidFill>
              </a:defRPr>
            </a:pPr>
            <a:r>
              <a:rPr lang="en-US" sz="3600" dirty="0" smtClean="0">
                <a:solidFill>
                  <a:srgbClr val="FFFFFF"/>
                </a:solidFill>
                <a:latin typeface="Times New Roman"/>
                <a:ea typeface="Times New Roman"/>
                <a:cs typeface="Times New Roman"/>
                <a:sym typeface="Times New Roman"/>
              </a:rPr>
              <a:t>Change the background of labels</a:t>
            </a:r>
            <a:r>
              <a:rPr sz="3200" dirty="0" smtClean="0">
                <a:solidFill>
                  <a:srgbClr val="FFFFFF"/>
                </a:solidFill>
                <a:latin typeface="Times New Roman"/>
                <a:ea typeface="Times New Roman"/>
                <a:cs typeface="Times New Roman"/>
                <a:sym typeface="Times New Roman"/>
              </a:rPr>
              <a:t>.</a:t>
            </a:r>
            <a:endParaRPr sz="3200" dirty="0">
              <a:solidFill>
                <a:srgbClr val="FFFFFF"/>
              </a:solidFill>
              <a:latin typeface="Times New Roman"/>
              <a:ea typeface="Times New Roman"/>
              <a:cs typeface="Times New Roman"/>
              <a:sym typeface="Times New Roman"/>
            </a:endParaRPr>
          </a:p>
          <a:p>
            <a:pPr marL="1193131" lvl="1" indent="-748631" algn="l">
              <a:buClr>
                <a:srgbClr val="FFFFFF"/>
              </a:buClr>
              <a:buSzPct val="75000"/>
              <a:buChar char="•"/>
              <a:defRPr sz="1800">
                <a:solidFill>
                  <a:srgbClr val="000000"/>
                </a:solidFill>
              </a:defRPr>
            </a:pPr>
            <a:r>
              <a:rPr lang="en-US" sz="3200" dirty="0" smtClean="0">
                <a:solidFill>
                  <a:srgbClr val="FFFFFF"/>
                </a:solidFill>
                <a:latin typeface="Times New Roman"/>
                <a:ea typeface="Times New Roman"/>
                <a:cs typeface="Times New Roman"/>
                <a:sym typeface="Times New Roman"/>
              </a:rPr>
              <a:t> Add 10 more buildings into our database.</a:t>
            </a:r>
          </a:p>
          <a:p>
            <a:pPr marL="1193131" lvl="1" indent="-748631" algn="l">
              <a:buClr>
                <a:srgbClr val="FFFFFF"/>
              </a:buClr>
              <a:buSzPct val="75000"/>
              <a:buChar char="•"/>
              <a:defRPr sz="1800">
                <a:solidFill>
                  <a:srgbClr val="000000"/>
                </a:solidFill>
              </a:defRPr>
            </a:pPr>
            <a:r>
              <a:rPr lang="en-US" sz="3200" dirty="0" smtClean="0">
                <a:solidFill>
                  <a:srgbClr val="FFFFFF"/>
                </a:solidFill>
                <a:latin typeface="Times New Roman"/>
                <a:ea typeface="Times New Roman"/>
                <a:cs typeface="Times New Roman"/>
                <a:sym typeface="Times New Roman"/>
              </a:rPr>
              <a:t> </a:t>
            </a:r>
            <a:r>
              <a:rPr lang="en-US" sz="3200" dirty="0" smtClean="0">
                <a:solidFill>
                  <a:srgbClr val="FFFFFF"/>
                </a:solidFill>
                <a:latin typeface="Times New Roman"/>
                <a:ea typeface="Times New Roman"/>
                <a:cs typeface="Times New Roman"/>
                <a:sym typeface="Times New Roman"/>
              </a:rPr>
              <a:t>Now the application shows the destination and the user’s location on the map. Next time we are going to display a compass on the map.</a:t>
            </a:r>
            <a:endParaRPr lang="en-US" sz="3200" dirty="0" smtClean="0">
              <a:solidFill>
                <a:srgbClr val="FFFFFF"/>
              </a:solidFill>
              <a:latin typeface="Times New Roman"/>
              <a:ea typeface="Times New Roman"/>
              <a:cs typeface="Times New Roman"/>
              <a:sym typeface="Times New Roman"/>
            </a:endParaRPr>
          </a:p>
          <a:p>
            <a:pPr marL="444500" lvl="1" algn="l">
              <a:buClr>
                <a:srgbClr val="FFFFFF"/>
              </a:buClr>
              <a:buSzPct val="75000"/>
              <a:defRPr sz="1800">
                <a:solidFill>
                  <a:srgbClr val="000000"/>
                </a:solidFill>
              </a:defRPr>
            </a:pPr>
            <a:endParaRPr sz="3200" dirty="0">
              <a:solidFill>
                <a:srgbClr val="FFFFFF"/>
              </a:solidFill>
              <a:latin typeface="Times New Roman"/>
              <a:ea typeface="Times New Roman"/>
              <a:cs typeface="Times New Roman"/>
              <a:sym typeface="Times New Roman"/>
            </a:endParaRPr>
          </a:p>
        </p:txBody>
      </p:sp>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xfrm>
            <a:off x="1270000" y="1320799"/>
            <a:ext cx="10464800" cy="1463926"/>
          </a:xfrm>
          <a:prstGeom prst="rect">
            <a:avLst/>
          </a:prstGeom>
        </p:spPr>
        <p:txBody>
          <a:bodyPr/>
          <a:lstStyle>
            <a:lvl1pPr>
              <a:defRPr>
                <a:latin typeface="Times New Roman"/>
                <a:ea typeface="Times New Roman"/>
                <a:cs typeface="Times New Roman"/>
                <a:sym typeface="Times New Roman"/>
              </a:defRPr>
            </a:lvl1pPr>
          </a:lstStyle>
          <a:p>
            <a:pPr lvl="0">
              <a:defRPr sz="1800">
                <a:solidFill>
                  <a:srgbClr val="000000"/>
                </a:solidFill>
              </a:defRPr>
            </a:pPr>
            <a:r>
              <a:rPr sz="8000">
                <a:solidFill>
                  <a:srgbClr val="FFFFFF"/>
                </a:solidFill>
              </a:rPr>
              <a:t>Acknowledgements</a:t>
            </a:r>
          </a:p>
        </p:txBody>
      </p:sp>
      <p:sp>
        <p:nvSpPr>
          <p:cNvPr id="63" name="Shape 63"/>
          <p:cNvSpPr>
            <a:spLocks noGrp="1"/>
          </p:cNvSpPr>
          <p:nvPr>
            <p:ph type="body" idx="1"/>
          </p:nvPr>
        </p:nvSpPr>
        <p:spPr>
          <a:xfrm>
            <a:off x="1270000" y="3225800"/>
            <a:ext cx="10464800" cy="6001297"/>
          </a:xfrm>
          <a:prstGeom prst="rect">
            <a:avLst/>
          </a:prstGeom>
        </p:spPr>
        <p:txBody>
          <a:bodyPr/>
          <a:lstStyle/>
          <a:p>
            <a:pPr lvl="0" algn="l">
              <a:defRPr sz="1800">
                <a:solidFill>
                  <a:srgbClr val="000000"/>
                </a:solidFill>
              </a:defRPr>
            </a:pPr>
            <a:r>
              <a:rPr sz="3200" dirty="0">
                <a:solidFill>
                  <a:srgbClr val="FFFFFF"/>
                </a:solidFill>
                <a:latin typeface="Times New Roman"/>
                <a:ea typeface="Times New Roman"/>
                <a:cs typeface="Times New Roman"/>
                <a:sym typeface="Times New Roman"/>
              </a:rPr>
              <a:t>CoreLocation: </a:t>
            </a:r>
          </a:p>
          <a:p>
            <a:pPr lvl="0" algn="l">
              <a:defRPr sz="1800">
                <a:solidFill>
                  <a:srgbClr val="000000"/>
                </a:solidFill>
              </a:defRPr>
            </a:pPr>
            <a:r>
              <a:rPr sz="2600" dirty="0">
                <a:latin typeface="Times New Roman"/>
                <a:ea typeface="Times New Roman"/>
                <a:cs typeface="Times New Roman"/>
                <a:sym typeface="Times New Roman"/>
                <a:hlinkClick r:id="rId2"/>
              </a:rPr>
              <a:t>https://developer.apple.com/Library/ios/documentation/CoreLocation/Reference/CLLocationManagerDelegate_Protocol/index.html</a:t>
            </a:r>
            <a:endParaRPr sz="2600" dirty="0">
              <a:latin typeface="Times New Roman"/>
              <a:ea typeface="Times New Roman"/>
              <a:cs typeface="Times New Roman"/>
              <a:sym typeface="Times New Roman"/>
            </a:endParaRPr>
          </a:p>
          <a:p>
            <a:pPr lvl="0" algn="l">
              <a:defRPr sz="1800">
                <a:solidFill>
                  <a:srgbClr val="000000"/>
                </a:solidFill>
              </a:defRPr>
            </a:pPr>
            <a:endParaRPr sz="2600" dirty="0">
              <a:latin typeface="Times New Roman"/>
              <a:ea typeface="Times New Roman"/>
              <a:cs typeface="Times New Roman"/>
              <a:sym typeface="Times New Roman"/>
            </a:endParaRPr>
          </a:p>
          <a:p>
            <a:pPr lvl="0" algn="l">
              <a:defRPr sz="1800">
                <a:solidFill>
                  <a:srgbClr val="000000"/>
                </a:solidFill>
              </a:defRPr>
            </a:pPr>
            <a:r>
              <a:rPr sz="3200" dirty="0">
                <a:solidFill>
                  <a:srgbClr val="FFFFFF"/>
                </a:solidFill>
                <a:latin typeface="Times New Roman"/>
                <a:ea typeface="Times New Roman"/>
                <a:cs typeface="Times New Roman"/>
                <a:sym typeface="Times New Roman"/>
              </a:rPr>
              <a:t>Heading Direction:</a:t>
            </a:r>
          </a:p>
          <a:p>
            <a:pPr lvl="0" algn="l">
              <a:defRPr sz="1800">
                <a:solidFill>
                  <a:srgbClr val="000000"/>
                </a:solidFill>
              </a:defRPr>
            </a:pPr>
            <a:r>
              <a:rPr sz="2600" dirty="0">
                <a:latin typeface="Times New Roman"/>
                <a:ea typeface="Times New Roman"/>
                <a:cs typeface="Times New Roman"/>
                <a:sym typeface="Times New Roman"/>
                <a:hlinkClick r:id="rId3"/>
              </a:rPr>
              <a:t>http://stackoverflow.com/questions/7383589/compass-true-heading-in-iphone-ipad</a:t>
            </a:r>
            <a:endParaRPr dirty="0">
              <a:latin typeface="Times New Roman"/>
              <a:ea typeface="Times New Roman"/>
              <a:cs typeface="Times New Roman"/>
              <a:sym typeface="Times New Roman"/>
            </a:endParaRPr>
          </a:p>
          <a:p>
            <a:pPr lvl="0" algn="l">
              <a:defRPr sz="1800">
                <a:solidFill>
                  <a:srgbClr val="000000"/>
                </a:solidFill>
              </a:defRPr>
            </a:pPr>
            <a:endParaRPr dirty="0">
              <a:solidFill>
                <a:srgbClr val="FFFFFF"/>
              </a:solidFill>
              <a:latin typeface="Times New Roman"/>
              <a:ea typeface="Times New Roman"/>
              <a:cs typeface="Times New Roman"/>
              <a:sym typeface="Times New Roman"/>
            </a:endParaRPr>
          </a:p>
          <a:p>
            <a:pPr lvl="0" algn="l">
              <a:defRPr sz="1800">
                <a:solidFill>
                  <a:srgbClr val="000000"/>
                </a:solidFill>
              </a:defRPr>
            </a:pPr>
            <a:r>
              <a:rPr sz="3200" dirty="0">
                <a:solidFill>
                  <a:srgbClr val="FFFFFF"/>
                </a:solidFill>
                <a:latin typeface="Times New Roman"/>
                <a:ea typeface="Times New Roman"/>
                <a:cs typeface="Times New Roman"/>
                <a:sym typeface="Times New Roman"/>
              </a:rPr>
              <a:t>Law of Cosines:</a:t>
            </a:r>
          </a:p>
          <a:p>
            <a:pPr lvl="0" algn="l">
              <a:defRPr sz="1800">
                <a:solidFill>
                  <a:srgbClr val="000000"/>
                </a:solidFill>
              </a:defRPr>
            </a:pPr>
            <a:r>
              <a:rPr sz="2600" u="sng" dirty="0">
                <a:solidFill>
                  <a:srgbClr val="0000FF"/>
                </a:solidFill>
                <a:uFill>
                  <a:solidFill>
                    <a:srgbClr val="0000FF"/>
                  </a:solidFill>
                </a:uFill>
                <a:latin typeface="Times New Roman"/>
                <a:ea typeface="Times New Roman"/>
                <a:cs typeface="Times New Roman"/>
                <a:sym typeface="Times New Roman"/>
                <a:hlinkClick r:id="rId4"/>
              </a:rPr>
              <a:t>http://en.wikipedia.org/wiki/Law_of_cosines</a:t>
            </a:r>
            <a:endParaRPr sz="2600" u="sng" dirty="0">
              <a:solidFill>
                <a:srgbClr val="FFFFFF"/>
              </a:solidFill>
              <a:latin typeface="Times New Roman"/>
              <a:ea typeface="Times New Roman"/>
              <a:cs typeface="Times New Roman"/>
              <a:sym typeface="Times New Roman"/>
            </a:endParaRPr>
          </a:p>
          <a:p>
            <a:pPr lvl="0" algn="l">
              <a:defRPr sz="1800">
                <a:solidFill>
                  <a:srgbClr val="000000"/>
                </a:solidFill>
              </a:defRPr>
            </a:pPr>
            <a:endParaRPr sz="2600" u="sng" dirty="0">
              <a:solidFill>
                <a:srgbClr val="FFFFFF"/>
              </a:solidFill>
              <a:latin typeface="Times New Roman"/>
              <a:ea typeface="Times New Roman"/>
              <a:cs typeface="Times New Roman"/>
              <a:sym typeface="Times New Roman"/>
            </a:endParaRPr>
          </a:p>
          <a:p>
            <a:pPr lvl="0" algn="l">
              <a:defRPr sz="1800">
                <a:solidFill>
                  <a:srgbClr val="000000"/>
                </a:solidFill>
              </a:defRPr>
            </a:pPr>
            <a:r>
              <a:rPr sz="3200" dirty="0">
                <a:solidFill>
                  <a:srgbClr val="FFFFFF"/>
                </a:solidFill>
                <a:latin typeface="Times New Roman"/>
                <a:ea typeface="Times New Roman"/>
                <a:cs typeface="Times New Roman"/>
                <a:sym typeface="Times New Roman"/>
              </a:rPr>
              <a:t>Geographical Distance:</a:t>
            </a:r>
          </a:p>
          <a:p>
            <a:pPr lvl="0" algn="l">
              <a:defRPr sz="1800">
                <a:solidFill>
                  <a:srgbClr val="000000"/>
                </a:solidFill>
              </a:defRPr>
            </a:pPr>
            <a:r>
              <a:rPr sz="2600" u="sng" dirty="0">
                <a:solidFill>
                  <a:srgbClr val="0000FF"/>
                </a:solidFill>
                <a:uFill>
                  <a:solidFill>
                    <a:srgbClr val="0000FF"/>
                  </a:solidFill>
                </a:uFill>
                <a:latin typeface="Times New Roman"/>
                <a:ea typeface="Times New Roman"/>
                <a:cs typeface="Times New Roman"/>
                <a:sym typeface="Times New Roman"/>
                <a:hlinkClick r:id="rId5"/>
              </a:rPr>
              <a:t>http://en.wikipedia.org/wiki/Geographical_distance</a:t>
            </a:r>
            <a:endParaRPr sz="2600" dirty="0">
              <a:solidFill>
                <a:srgbClr val="FFFFFF"/>
              </a:solidFill>
              <a:latin typeface="Times New Roman"/>
              <a:ea typeface="Times New Roman"/>
              <a:cs typeface="Times New Roman"/>
              <a:sym typeface="Times New Roman"/>
            </a:endParaRPr>
          </a:p>
          <a:p>
            <a:pPr lvl="0" algn="l">
              <a:defRPr sz="1800">
                <a:solidFill>
                  <a:srgbClr val="000000"/>
                </a:solidFill>
              </a:defRPr>
            </a:pPr>
            <a:endParaRPr sz="2600" dirty="0">
              <a:solidFill>
                <a:srgbClr val="FFFFFF"/>
              </a:solidFill>
              <a:latin typeface="Times New Roman"/>
              <a:ea typeface="Times New Roman"/>
              <a:cs typeface="Times New Roman"/>
              <a:sym typeface="Times New Roman"/>
            </a:endParaRPr>
          </a:p>
        </p:txBody>
      </p:sp>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65"/>
          <p:cNvSpPr>
            <a:spLocks noGrp="1"/>
          </p:cNvSpPr>
          <p:nvPr>
            <p:ph type="title"/>
          </p:nvPr>
        </p:nvSpPr>
        <p:spPr>
          <a:xfrm>
            <a:off x="1270000" y="4243288"/>
            <a:ext cx="10464800" cy="1267024"/>
          </a:xfrm>
          <a:prstGeom prst="rect">
            <a:avLst/>
          </a:prstGeom>
        </p:spPr>
        <p:txBody>
          <a:bodyPr/>
          <a:lstStyle>
            <a:lvl1pPr>
              <a:defRPr>
                <a:latin typeface="Times New Roman"/>
                <a:ea typeface="Times New Roman"/>
                <a:cs typeface="Times New Roman"/>
                <a:sym typeface="Times New Roman"/>
              </a:defRPr>
            </a:lvl1pPr>
          </a:lstStyle>
          <a:p>
            <a:pPr lvl="0">
              <a:defRPr sz="1800">
                <a:solidFill>
                  <a:srgbClr val="000000"/>
                </a:solidFill>
              </a:defRPr>
            </a:pPr>
            <a:r>
              <a:rPr sz="8000">
                <a:solidFill>
                  <a:srgbClr val="FFFFFF"/>
                </a:solidFill>
              </a:rPr>
              <a:t>Thank You!</a:t>
            </a:r>
          </a:p>
        </p:txBody>
      </p:sp>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5"/>
          <p:cNvSpPr>
            <a:spLocks noGrp="1"/>
          </p:cNvSpPr>
          <p:nvPr>
            <p:ph type="title"/>
          </p:nvPr>
        </p:nvSpPr>
        <p:spPr>
          <a:xfrm>
            <a:off x="1270000" y="1130299"/>
            <a:ext cx="10464800" cy="1484910"/>
          </a:xfrm>
          <a:prstGeom prst="rect">
            <a:avLst/>
          </a:prstGeom>
        </p:spPr>
        <p:txBody>
          <a:bodyPr/>
          <a:lstStyle>
            <a:lvl1pPr>
              <a:defRPr>
                <a:latin typeface="Times New Roman"/>
                <a:ea typeface="Times New Roman"/>
                <a:cs typeface="Times New Roman"/>
                <a:sym typeface="Times New Roman"/>
              </a:defRPr>
            </a:lvl1pPr>
          </a:lstStyle>
          <a:p>
            <a:pPr lvl="0">
              <a:defRPr sz="1800">
                <a:solidFill>
                  <a:srgbClr val="000000"/>
                </a:solidFill>
              </a:defRPr>
            </a:pPr>
            <a:r>
              <a:rPr sz="8000">
                <a:solidFill>
                  <a:srgbClr val="FFFFFF"/>
                </a:solidFill>
              </a:rPr>
              <a:t>Background</a:t>
            </a:r>
          </a:p>
        </p:txBody>
      </p:sp>
      <p:sp>
        <p:nvSpPr>
          <p:cNvPr id="36" name="Shape 36"/>
          <p:cNvSpPr>
            <a:spLocks noGrp="1"/>
          </p:cNvSpPr>
          <p:nvPr>
            <p:ph type="body" idx="1"/>
          </p:nvPr>
        </p:nvSpPr>
        <p:spPr>
          <a:xfrm>
            <a:off x="631575" y="2907655"/>
            <a:ext cx="11887748" cy="6606432"/>
          </a:xfrm>
          <a:prstGeom prst="rect">
            <a:avLst/>
          </a:prstGeom>
        </p:spPr>
        <p:txBody>
          <a:bodyPr/>
          <a:lstStyle/>
          <a:p>
            <a:pPr marL="280736" marR="457200" lvl="0" indent="-280736" algn="l" defTabSz="457200">
              <a:buSzPct val="100000"/>
              <a:buChar char="•"/>
              <a:defRPr sz="1800">
                <a:solidFill>
                  <a:srgbClr val="000000"/>
                </a:solidFill>
              </a:defRPr>
            </a:pPr>
            <a:r>
              <a:rPr sz="2800" spc="100">
                <a:solidFill>
                  <a:srgbClr val="FFFFFF"/>
                </a:solidFill>
                <a:latin typeface="Times New Roman"/>
                <a:ea typeface="Times New Roman"/>
                <a:cs typeface="Times New Roman"/>
                <a:sym typeface="Times New Roman"/>
              </a:rPr>
              <a:t>GPS</a:t>
            </a:r>
          </a:p>
          <a:p>
            <a:pPr marL="661736" marR="457200" lvl="1" indent="-280736" algn="l" defTabSz="457200">
              <a:buSzPct val="100000"/>
              <a:buChar char="•"/>
              <a:defRPr sz="1800">
                <a:solidFill>
                  <a:srgbClr val="000000"/>
                </a:solidFill>
              </a:defRPr>
            </a:pPr>
            <a:r>
              <a:rPr sz="2800" spc="100">
                <a:solidFill>
                  <a:srgbClr val="FFFFFF"/>
                </a:solidFill>
                <a:latin typeface="Times New Roman"/>
                <a:ea typeface="Times New Roman"/>
                <a:cs typeface="Times New Roman"/>
                <a:sym typeface="Times New Roman"/>
              </a:rPr>
              <a:t>The Global Positioning System (GPS) is a space-based satellite navigation system.</a:t>
            </a:r>
          </a:p>
          <a:p>
            <a:pPr marL="661736" marR="457200" lvl="1" indent="-280736" algn="l" defTabSz="457200">
              <a:buSzPct val="100000"/>
              <a:buChar char="•"/>
              <a:defRPr sz="1800">
                <a:solidFill>
                  <a:srgbClr val="000000"/>
                </a:solidFill>
              </a:defRPr>
            </a:pPr>
            <a:r>
              <a:rPr sz="2800" spc="100">
                <a:solidFill>
                  <a:srgbClr val="FFFFFF"/>
                </a:solidFill>
                <a:latin typeface="Times New Roman"/>
                <a:ea typeface="Times New Roman"/>
                <a:cs typeface="Times New Roman"/>
                <a:sym typeface="Times New Roman"/>
              </a:rPr>
              <a:t>GPS can provide users with location information.</a:t>
            </a:r>
          </a:p>
          <a:p>
            <a:pPr marL="280736" marR="457200" lvl="0" indent="-280736" algn="l" defTabSz="457200">
              <a:buSzPct val="100000"/>
              <a:buChar char="•"/>
              <a:defRPr sz="1800">
                <a:solidFill>
                  <a:srgbClr val="000000"/>
                </a:solidFill>
              </a:defRPr>
            </a:pPr>
            <a:endParaRPr sz="2800" spc="100">
              <a:solidFill>
                <a:srgbClr val="FFFFFF"/>
              </a:solidFill>
              <a:latin typeface="Times New Roman"/>
              <a:ea typeface="Times New Roman"/>
              <a:cs typeface="Times New Roman"/>
              <a:sym typeface="Times New Roman"/>
            </a:endParaRPr>
          </a:p>
          <a:p>
            <a:pPr marL="280736" marR="457200" lvl="0" indent="-280736" algn="l" defTabSz="457200">
              <a:buSzPct val="100000"/>
              <a:buChar char="•"/>
              <a:defRPr sz="1800">
                <a:solidFill>
                  <a:srgbClr val="000000"/>
                </a:solidFill>
              </a:defRPr>
            </a:pPr>
            <a:r>
              <a:rPr sz="2800" spc="100">
                <a:solidFill>
                  <a:srgbClr val="FFFFFF"/>
                </a:solidFill>
                <a:latin typeface="Times New Roman"/>
                <a:ea typeface="Times New Roman"/>
                <a:cs typeface="Times New Roman"/>
                <a:sym typeface="Times New Roman"/>
              </a:rPr>
              <a:t>Core Location Framework</a:t>
            </a:r>
          </a:p>
          <a:p>
            <a:pPr marL="661736" marR="457200" lvl="1" indent="-280736" algn="l" defTabSz="457200">
              <a:buSzPct val="100000"/>
              <a:buChar char="•"/>
              <a:defRPr sz="1800">
                <a:solidFill>
                  <a:srgbClr val="000000"/>
                </a:solidFill>
              </a:defRPr>
            </a:pPr>
            <a:r>
              <a:rPr sz="2800" spc="100">
                <a:solidFill>
                  <a:srgbClr val="FFFFFF"/>
                </a:solidFill>
                <a:latin typeface="Times New Roman"/>
                <a:ea typeface="Times New Roman"/>
                <a:cs typeface="Times New Roman"/>
                <a:sym typeface="Times New Roman"/>
              </a:rPr>
              <a:t>The Core Location Framework is provided by iOS and can get users’ heading direction.</a:t>
            </a:r>
          </a:p>
          <a:p>
            <a:pPr marL="280736" marR="457200" lvl="0" indent="-280736" algn="l" defTabSz="457200">
              <a:buSzPct val="100000"/>
              <a:buChar char="•"/>
              <a:defRPr sz="1800">
                <a:solidFill>
                  <a:srgbClr val="000000"/>
                </a:solidFill>
              </a:defRPr>
            </a:pPr>
            <a:endParaRPr sz="2800" spc="100">
              <a:solidFill>
                <a:srgbClr val="FFFFFF"/>
              </a:solidFill>
              <a:latin typeface="Times New Roman"/>
              <a:ea typeface="Times New Roman"/>
              <a:cs typeface="Times New Roman"/>
              <a:sym typeface="Times New Roman"/>
            </a:endParaRPr>
          </a:p>
          <a:p>
            <a:pPr marL="280736" marR="457200" lvl="0" indent="-280736" algn="l" defTabSz="457200">
              <a:buSzPct val="100000"/>
              <a:buChar char="•"/>
              <a:defRPr sz="1800">
                <a:solidFill>
                  <a:srgbClr val="000000"/>
                </a:solidFill>
              </a:defRPr>
            </a:pPr>
            <a:r>
              <a:rPr sz="2800" spc="100">
                <a:solidFill>
                  <a:srgbClr val="FFFFFF"/>
                </a:solidFill>
                <a:latin typeface="Times New Roman"/>
                <a:ea typeface="Times New Roman"/>
                <a:cs typeface="Times New Roman"/>
                <a:sym typeface="Times New Roman"/>
              </a:rPr>
              <a:t>Geographical Distance</a:t>
            </a:r>
          </a:p>
          <a:p>
            <a:pPr marL="661736" marR="457200" lvl="1" indent="-280736" algn="l" defTabSz="457200">
              <a:buSzPct val="100000"/>
              <a:buChar char="•"/>
              <a:defRPr sz="1800">
                <a:solidFill>
                  <a:srgbClr val="000000"/>
                </a:solidFill>
              </a:defRPr>
            </a:pPr>
            <a:r>
              <a:rPr sz="2800" spc="100">
                <a:solidFill>
                  <a:srgbClr val="FFFFFF"/>
                </a:solidFill>
                <a:latin typeface="Times New Roman"/>
                <a:ea typeface="Times New Roman"/>
                <a:cs typeface="Times New Roman"/>
                <a:sym typeface="Times New Roman"/>
              </a:rPr>
              <a:t>Geographical distance is the distance measured along the surface of the earth.</a:t>
            </a:r>
          </a:p>
        </p:txBody>
      </p:sp>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p:cNvSpPr>
          <p:nvPr>
            <p:ph type="title"/>
          </p:nvPr>
        </p:nvSpPr>
        <p:spPr>
          <a:xfrm>
            <a:off x="1270000" y="1130300"/>
            <a:ext cx="10464800" cy="1484909"/>
          </a:xfrm>
          <a:prstGeom prst="rect">
            <a:avLst/>
          </a:prstGeom>
        </p:spPr>
        <p:txBody>
          <a:bodyPr/>
          <a:lstStyle>
            <a:lvl1pPr>
              <a:defRPr>
                <a:latin typeface="Times New Roman"/>
                <a:ea typeface="Times New Roman"/>
                <a:cs typeface="Times New Roman"/>
                <a:sym typeface="Times New Roman"/>
              </a:defRPr>
            </a:lvl1pPr>
          </a:lstStyle>
          <a:p>
            <a:pPr lvl="0">
              <a:defRPr sz="1800">
                <a:solidFill>
                  <a:srgbClr val="000000"/>
                </a:solidFill>
              </a:defRPr>
            </a:pPr>
            <a:r>
              <a:rPr sz="8000">
                <a:solidFill>
                  <a:srgbClr val="FFFFFF"/>
                </a:solidFill>
              </a:rPr>
              <a:t>Motivation</a:t>
            </a:r>
          </a:p>
        </p:txBody>
      </p:sp>
      <p:sp>
        <p:nvSpPr>
          <p:cNvPr id="39" name="Shape 39"/>
          <p:cNvSpPr>
            <a:spLocks noGrp="1"/>
          </p:cNvSpPr>
          <p:nvPr>
            <p:ph type="body" idx="1"/>
          </p:nvPr>
        </p:nvSpPr>
        <p:spPr>
          <a:xfrm>
            <a:off x="631575" y="2907655"/>
            <a:ext cx="11887748" cy="6606431"/>
          </a:xfrm>
          <a:prstGeom prst="rect">
            <a:avLst/>
          </a:prstGeom>
        </p:spPr>
        <p:txBody>
          <a:bodyPr/>
          <a:lstStyle/>
          <a:p>
            <a:pPr marR="457200" lvl="0" algn="l" defTabSz="457200">
              <a:defRPr sz="1800">
                <a:solidFill>
                  <a:srgbClr val="000000"/>
                </a:solidFill>
              </a:defRPr>
            </a:pPr>
            <a:r>
              <a:rPr sz="2800" spc="100">
                <a:solidFill>
                  <a:srgbClr val="FFFFFF"/>
                </a:solidFill>
                <a:latin typeface="Times New Roman"/>
                <a:ea typeface="Times New Roman"/>
                <a:cs typeface="Times New Roman"/>
                <a:sym typeface="Times New Roman"/>
              </a:rPr>
              <a:t>	Clemson Tiger Tour is an iOS application that the users can use as a tour guide when they are visiting Clemson University campus. </a:t>
            </a:r>
            <a:endParaRPr sz="2800" spc="186">
              <a:latin typeface="Times New Roman"/>
              <a:ea typeface="Times New Roman"/>
              <a:cs typeface="Times New Roman"/>
              <a:sym typeface="Times New Roman"/>
            </a:endParaRPr>
          </a:p>
          <a:p>
            <a:pPr marR="457200" lvl="0" algn="l" defTabSz="457200">
              <a:defRPr sz="1800">
                <a:solidFill>
                  <a:srgbClr val="000000"/>
                </a:solidFill>
              </a:defRPr>
            </a:pPr>
            <a:endParaRPr sz="2800" spc="186">
              <a:latin typeface="Times New Roman"/>
              <a:ea typeface="Times New Roman"/>
              <a:cs typeface="Times New Roman"/>
              <a:sym typeface="Times New Roman"/>
            </a:endParaRPr>
          </a:p>
          <a:p>
            <a:pPr marR="457200" lvl="0" algn="l" defTabSz="457200">
              <a:defRPr sz="1800">
                <a:solidFill>
                  <a:srgbClr val="000000"/>
                </a:solidFill>
              </a:defRPr>
            </a:pPr>
            <a:r>
              <a:rPr sz="2800" spc="100">
                <a:solidFill>
                  <a:srgbClr val="FFFFFF"/>
                </a:solidFill>
                <a:latin typeface="Times New Roman"/>
                <a:ea typeface="Times New Roman"/>
                <a:cs typeface="Times New Roman"/>
                <a:sym typeface="Times New Roman"/>
              </a:rPr>
              <a:t>	This application can display the name of buildings with labels on the screen when the user points the camera lens to the buildings. Detailed descriptions of that building would show up if the label of that building is clicked.</a:t>
            </a:r>
            <a:endParaRPr sz="2800" spc="186">
              <a:latin typeface="Times New Roman"/>
              <a:ea typeface="Times New Roman"/>
              <a:cs typeface="Times New Roman"/>
              <a:sym typeface="Times New Roman"/>
            </a:endParaRPr>
          </a:p>
          <a:p>
            <a:pPr marR="457200" lvl="0" algn="l" defTabSz="457200">
              <a:defRPr sz="1800">
                <a:solidFill>
                  <a:srgbClr val="000000"/>
                </a:solidFill>
              </a:defRPr>
            </a:pPr>
            <a:endParaRPr sz="2800" spc="186">
              <a:latin typeface="Times New Roman"/>
              <a:ea typeface="Times New Roman"/>
              <a:cs typeface="Times New Roman"/>
              <a:sym typeface="Times New Roman"/>
            </a:endParaRPr>
          </a:p>
          <a:p>
            <a:pPr marR="457200" lvl="0" algn="l" defTabSz="457200">
              <a:defRPr sz="1800">
                <a:solidFill>
                  <a:srgbClr val="000000"/>
                </a:solidFill>
              </a:defRPr>
            </a:pPr>
            <a:r>
              <a:rPr sz="2800" spc="100">
                <a:solidFill>
                  <a:srgbClr val="FFFFFF"/>
                </a:solidFill>
                <a:latin typeface="Times New Roman"/>
                <a:ea typeface="Times New Roman"/>
                <a:cs typeface="Times New Roman"/>
                <a:sym typeface="Times New Roman"/>
              </a:rPr>
              <a:t>	The labels will move together with the buildings no the screen when the user scans the landscape horizontally.</a:t>
            </a:r>
            <a:endParaRPr sz="2800" spc="186">
              <a:latin typeface="Times New Roman"/>
              <a:ea typeface="Times New Roman"/>
              <a:cs typeface="Times New Roman"/>
              <a:sym typeface="Times New Roman"/>
            </a:endParaRPr>
          </a:p>
          <a:p>
            <a:pPr marR="457200" lvl="0" algn="l" defTabSz="457200">
              <a:defRPr sz="1800">
                <a:solidFill>
                  <a:srgbClr val="000000"/>
                </a:solidFill>
              </a:defRPr>
            </a:pPr>
            <a:r>
              <a:rPr sz="2800" spc="100">
                <a:solidFill>
                  <a:srgbClr val="FFFFFF"/>
                </a:solidFill>
                <a:latin typeface="Times New Roman"/>
                <a:ea typeface="Times New Roman"/>
                <a:cs typeface="Times New Roman"/>
                <a:sym typeface="Times New Roman"/>
              </a:rPr>
              <a:t>	</a:t>
            </a:r>
            <a:endParaRPr sz="2800" spc="186">
              <a:latin typeface="Times New Roman"/>
              <a:ea typeface="Times New Roman"/>
              <a:cs typeface="Times New Roman"/>
              <a:sym typeface="Times New Roman"/>
            </a:endParaRPr>
          </a:p>
          <a:p>
            <a:pPr marR="457200" lvl="0" algn="l" defTabSz="457200">
              <a:defRPr sz="1800">
                <a:solidFill>
                  <a:srgbClr val="000000"/>
                </a:solidFill>
              </a:defRPr>
            </a:pPr>
            <a:r>
              <a:rPr sz="2800" spc="100">
                <a:solidFill>
                  <a:srgbClr val="FFFFFF"/>
                </a:solidFill>
                <a:latin typeface="Times New Roman"/>
                <a:ea typeface="Times New Roman"/>
                <a:cs typeface="Times New Roman"/>
                <a:sym typeface="Times New Roman"/>
              </a:rPr>
              <a:t>	And it will also provide the user with a dynamic path guide via compass shown on the Clemson University campus map.</a:t>
            </a:r>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p:cNvSpPr>
          <p:nvPr>
            <p:ph type="title"/>
          </p:nvPr>
        </p:nvSpPr>
        <p:spPr>
          <a:xfrm>
            <a:off x="1384300" y="1104899"/>
            <a:ext cx="10464800" cy="1298924"/>
          </a:xfrm>
          <a:prstGeom prst="rect">
            <a:avLst/>
          </a:prstGeom>
        </p:spPr>
        <p:txBody>
          <a:bodyPr/>
          <a:lstStyle>
            <a:lvl1pPr>
              <a:defRPr>
                <a:latin typeface="Times New Roman"/>
                <a:ea typeface="Times New Roman"/>
                <a:cs typeface="Times New Roman"/>
                <a:sym typeface="Times New Roman"/>
              </a:defRPr>
            </a:lvl1pPr>
          </a:lstStyle>
          <a:p>
            <a:pPr lvl="0">
              <a:defRPr sz="1800">
                <a:solidFill>
                  <a:srgbClr val="000000"/>
                </a:solidFill>
              </a:defRPr>
            </a:pPr>
            <a:r>
              <a:rPr sz="8000">
                <a:solidFill>
                  <a:srgbClr val="FFFFFF"/>
                </a:solidFill>
              </a:rPr>
              <a:t>Approaches</a:t>
            </a:r>
          </a:p>
        </p:txBody>
      </p:sp>
      <p:sp>
        <p:nvSpPr>
          <p:cNvPr id="42" name="Shape 42"/>
          <p:cNvSpPr>
            <a:spLocks noGrp="1"/>
          </p:cNvSpPr>
          <p:nvPr>
            <p:ph type="body" idx="1"/>
          </p:nvPr>
        </p:nvSpPr>
        <p:spPr>
          <a:xfrm>
            <a:off x="1270000" y="2977058"/>
            <a:ext cx="10464800" cy="5351761"/>
          </a:xfrm>
          <a:prstGeom prst="rect">
            <a:avLst/>
          </a:prstGeom>
        </p:spPr>
        <p:txBody>
          <a:bodyPr/>
          <a:lstStyle/>
          <a:p>
            <a:pPr marL="320842" lvl="0" indent="-320842" algn="l">
              <a:buSzPct val="100000"/>
              <a:buChar char="•"/>
              <a:defRPr sz="1800">
                <a:solidFill>
                  <a:srgbClr val="000000"/>
                </a:solidFill>
              </a:defRPr>
            </a:pPr>
            <a:r>
              <a:rPr sz="3200">
                <a:solidFill>
                  <a:srgbClr val="FFFFFF"/>
                </a:solidFill>
                <a:latin typeface="Times New Roman"/>
                <a:ea typeface="Times New Roman"/>
                <a:cs typeface="Times New Roman"/>
                <a:sym typeface="Times New Roman"/>
              </a:rPr>
              <a:t>GPS</a:t>
            </a:r>
          </a:p>
          <a:p>
            <a:pPr marL="701842" lvl="1" indent="-320842" algn="l">
              <a:buSzPct val="100000"/>
              <a:buChar char="•"/>
              <a:defRPr sz="1800">
                <a:solidFill>
                  <a:srgbClr val="000000"/>
                </a:solidFill>
              </a:defRPr>
            </a:pPr>
            <a:r>
              <a:rPr sz="3200">
                <a:solidFill>
                  <a:srgbClr val="FFFFFF"/>
                </a:solidFill>
                <a:latin typeface="Times New Roman"/>
                <a:ea typeface="Times New Roman"/>
                <a:cs typeface="Times New Roman"/>
                <a:sym typeface="Times New Roman"/>
              </a:rPr>
              <a:t>Obtaining user’s location by GPS.</a:t>
            </a:r>
          </a:p>
          <a:p>
            <a:pPr marL="320842" lvl="0" indent="-320842" algn="l">
              <a:buSzPct val="100000"/>
              <a:buChar char="•"/>
              <a:defRPr sz="1800">
                <a:solidFill>
                  <a:srgbClr val="000000"/>
                </a:solidFill>
              </a:defRPr>
            </a:pPr>
            <a:endParaRPr sz="3200">
              <a:solidFill>
                <a:srgbClr val="FFFFFF"/>
              </a:solidFill>
              <a:latin typeface="Times New Roman"/>
              <a:ea typeface="Times New Roman"/>
              <a:cs typeface="Times New Roman"/>
              <a:sym typeface="Times New Roman"/>
            </a:endParaRPr>
          </a:p>
          <a:p>
            <a:pPr marL="320842" lvl="0" indent="-320842" algn="l">
              <a:buSzPct val="100000"/>
              <a:buChar char="•"/>
              <a:defRPr sz="1800">
                <a:solidFill>
                  <a:srgbClr val="000000"/>
                </a:solidFill>
              </a:defRPr>
            </a:pPr>
            <a:r>
              <a:rPr sz="3200">
                <a:solidFill>
                  <a:srgbClr val="FFFFFF"/>
                </a:solidFill>
                <a:latin typeface="Times New Roman"/>
                <a:ea typeface="Times New Roman"/>
                <a:cs typeface="Times New Roman"/>
                <a:sym typeface="Times New Roman"/>
              </a:rPr>
              <a:t>Core Location Framework</a:t>
            </a:r>
          </a:p>
          <a:p>
            <a:pPr marL="701842" lvl="1" indent="-320842" algn="l">
              <a:buSzPct val="100000"/>
              <a:buChar char="•"/>
              <a:defRPr sz="1800">
                <a:solidFill>
                  <a:srgbClr val="000000"/>
                </a:solidFill>
              </a:defRPr>
            </a:pPr>
            <a:r>
              <a:rPr sz="3200">
                <a:solidFill>
                  <a:srgbClr val="FFFFFF"/>
                </a:solidFill>
                <a:latin typeface="Times New Roman"/>
                <a:ea typeface="Times New Roman"/>
                <a:cs typeface="Times New Roman"/>
                <a:sym typeface="Times New Roman"/>
              </a:rPr>
              <a:t>Obtaining user’s heading direction by Core Location Framework provided by iOS.</a:t>
            </a:r>
          </a:p>
          <a:p>
            <a:pPr marL="320842" lvl="0" indent="-320842" algn="l">
              <a:buSzPct val="100000"/>
              <a:buChar char="•"/>
              <a:defRPr sz="1800">
                <a:solidFill>
                  <a:srgbClr val="000000"/>
                </a:solidFill>
              </a:defRPr>
            </a:pPr>
            <a:endParaRPr sz="3200">
              <a:solidFill>
                <a:srgbClr val="FFFFFF"/>
              </a:solidFill>
              <a:latin typeface="Times New Roman"/>
              <a:ea typeface="Times New Roman"/>
              <a:cs typeface="Times New Roman"/>
              <a:sym typeface="Times New Roman"/>
            </a:endParaRPr>
          </a:p>
          <a:p>
            <a:pPr marL="320842" lvl="0" indent="-320842" algn="l">
              <a:buSzPct val="100000"/>
              <a:buChar char="•"/>
              <a:defRPr sz="1800">
                <a:solidFill>
                  <a:srgbClr val="000000"/>
                </a:solidFill>
              </a:defRPr>
            </a:pPr>
            <a:r>
              <a:rPr sz="3200">
                <a:solidFill>
                  <a:srgbClr val="FFFFFF"/>
                </a:solidFill>
                <a:latin typeface="Times New Roman"/>
                <a:ea typeface="Times New Roman"/>
                <a:cs typeface="Times New Roman"/>
                <a:sym typeface="Times New Roman"/>
              </a:rPr>
              <a:t>Geographical Distance</a:t>
            </a:r>
          </a:p>
          <a:p>
            <a:pPr marL="701842" lvl="1" indent="-320842" algn="l">
              <a:buSzPct val="100000"/>
              <a:buChar char="•"/>
              <a:defRPr sz="1800">
                <a:solidFill>
                  <a:srgbClr val="000000"/>
                </a:solidFill>
              </a:defRPr>
            </a:pPr>
            <a:r>
              <a:rPr sz="3200">
                <a:solidFill>
                  <a:srgbClr val="FFFFFF"/>
                </a:solidFill>
                <a:latin typeface="Times New Roman"/>
                <a:ea typeface="Times New Roman"/>
                <a:cs typeface="Times New Roman"/>
                <a:sym typeface="Times New Roman"/>
              </a:rPr>
              <a:t>Computing the label’s position on the device screen based on Geographical distance.</a:t>
            </a:r>
          </a:p>
        </p:txBody>
      </p:sp>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p:cNvSpPr>
          <p:nvPr>
            <p:ph type="title"/>
          </p:nvPr>
        </p:nvSpPr>
        <p:spPr>
          <a:xfrm>
            <a:off x="1270000" y="1181099"/>
            <a:ext cx="10464800" cy="1521770"/>
          </a:xfrm>
          <a:prstGeom prst="rect">
            <a:avLst/>
          </a:prstGeom>
        </p:spPr>
        <p:txBody>
          <a:bodyPr/>
          <a:lstStyle>
            <a:lvl1pPr>
              <a:defRPr>
                <a:latin typeface="Times New Roman"/>
                <a:ea typeface="Times New Roman"/>
                <a:cs typeface="Times New Roman"/>
                <a:sym typeface="Times New Roman"/>
              </a:defRPr>
            </a:lvl1pPr>
          </a:lstStyle>
          <a:p>
            <a:pPr lvl="0">
              <a:defRPr sz="1800">
                <a:solidFill>
                  <a:srgbClr val="000000"/>
                </a:solidFill>
              </a:defRPr>
            </a:pPr>
            <a:r>
              <a:rPr sz="8000">
                <a:solidFill>
                  <a:srgbClr val="FFFFFF"/>
                </a:solidFill>
              </a:rPr>
              <a:t>Current Progress</a:t>
            </a:r>
          </a:p>
        </p:txBody>
      </p:sp>
      <p:sp>
        <p:nvSpPr>
          <p:cNvPr id="45" name="Shape 45"/>
          <p:cNvSpPr>
            <a:spLocks noGrp="1"/>
          </p:cNvSpPr>
          <p:nvPr>
            <p:ph type="body" idx="1"/>
          </p:nvPr>
        </p:nvSpPr>
        <p:spPr>
          <a:xfrm>
            <a:off x="937811" y="3503910"/>
            <a:ext cx="11331882" cy="5521956"/>
          </a:xfrm>
          <a:prstGeom prst="rect">
            <a:avLst/>
          </a:prstGeom>
        </p:spPr>
        <p:txBody>
          <a:bodyPr>
            <a:normAutofit lnSpcReduction="10000"/>
          </a:bodyPr>
          <a:lstStyle/>
          <a:p>
            <a:pPr marL="1679964" lvl="1" indent="-1019564" algn="l">
              <a:buClr>
                <a:srgbClr val="FFFFFF"/>
              </a:buClr>
              <a:buSzPct val="100000"/>
              <a:buAutoNum type="arabicPeriod"/>
              <a:defRPr sz="1800">
                <a:solidFill>
                  <a:srgbClr val="000000"/>
                </a:solidFill>
              </a:defRPr>
            </a:pPr>
            <a:r>
              <a:rPr sz="3300" dirty="0">
                <a:solidFill>
                  <a:srgbClr val="FFFFFF"/>
                </a:solidFill>
                <a:latin typeface="Times New Roman"/>
                <a:ea typeface="Times New Roman"/>
                <a:cs typeface="Times New Roman"/>
                <a:sym typeface="Times New Roman"/>
              </a:rPr>
              <a:t>Tracking user’s location using GPS.</a:t>
            </a:r>
            <a:endParaRPr sz="3300" dirty="0">
              <a:latin typeface="Times New Roman"/>
              <a:ea typeface="Times New Roman"/>
              <a:cs typeface="Times New Roman"/>
              <a:sym typeface="Times New Roman"/>
            </a:endParaRPr>
          </a:p>
          <a:p>
            <a:pPr marL="1679964" lvl="1" indent="-1019564" algn="l">
              <a:buClr>
                <a:srgbClr val="FFFFFF"/>
              </a:buClr>
              <a:buSzPct val="100000"/>
              <a:buAutoNum type="arabicPeriod"/>
              <a:defRPr sz="1800">
                <a:solidFill>
                  <a:srgbClr val="000000"/>
                </a:solidFill>
              </a:defRPr>
            </a:pPr>
            <a:r>
              <a:rPr sz="3300" dirty="0">
                <a:solidFill>
                  <a:srgbClr val="FFFFFF"/>
                </a:solidFill>
                <a:latin typeface="Times New Roman"/>
                <a:ea typeface="Times New Roman"/>
                <a:cs typeface="Times New Roman"/>
                <a:sym typeface="Times New Roman"/>
              </a:rPr>
              <a:t>Enabling camera view on mobile device.</a:t>
            </a:r>
            <a:endParaRPr sz="3300" dirty="0">
              <a:latin typeface="Times New Roman"/>
              <a:ea typeface="Times New Roman"/>
              <a:cs typeface="Times New Roman"/>
              <a:sym typeface="Times New Roman"/>
            </a:endParaRPr>
          </a:p>
          <a:p>
            <a:pPr marL="1679964" lvl="1" indent="-1019564" algn="l">
              <a:buClr>
                <a:srgbClr val="FFFFFF"/>
              </a:buClr>
              <a:buSzPct val="100000"/>
              <a:buAutoNum type="arabicPeriod"/>
              <a:defRPr sz="1800">
                <a:solidFill>
                  <a:srgbClr val="000000"/>
                </a:solidFill>
              </a:defRPr>
            </a:pPr>
            <a:r>
              <a:rPr sz="3300" dirty="0">
                <a:solidFill>
                  <a:srgbClr val="FFFFFF"/>
                </a:solidFill>
                <a:latin typeface="Times New Roman"/>
                <a:ea typeface="Times New Roman"/>
                <a:cs typeface="Times New Roman"/>
                <a:sym typeface="Times New Roman"/>
              </a:rPr>
              <a:t>Obtaining current heading direction information.</a:t>
            </a:r>
            <a:endParaRPr sz="3300" dirty="0">
              <a:latin typeface="Times New Roman"/>
              <a:ea typeface="Times New Roman"/>
              <a:cs typeface="Times New Roman"/>
              <a:sym typeface="Times New Roman"/>
            </a:endParaRPr>
          </a:p>
          <a:p>
            <a:pPr marL="1679964" lvl="1" indent="-1019564" algn="l">
              <a:buClr>
                <a:srgbClr val="FFFFFF"/>
              </a:buClr>
              <a:buSzPct val="100000"/>
              <a:buAutoNum type="arabicPeriod"/>
              <a:defRPr sz="1800">
                <a:solidFill>
                  <a:srgbClr val="000000"/>
                </a:solidFill>
              </a:defRPr>
            </a:pPr>
            <a:r>
              <a:rPr sz="3300" dirty="0">
                <a:solidFill>
                  <a:srgbClr val="FFFFFF"/>
                </a:solidFill>
                <a:latin typeface="Times New Roman"/>
                <a:ea typeface="Times New Roman"/>
                <a:cs typeface="Times New Roman"/>
                <a:sym typeface="Times New Roman"/>
              </a:rPr>
              <a:t>External database populated with initial data.</a:t>
            </a:r>
          </a:p>
          <a:p>
            <a:pPr marL="1679964" lvl="1" indent="-1019564" algn="l">
              <a:buClr>
                <a:srgbClr val="FFFFFF"/>
              </a:buClr>
              <a:buSzPct val="100000"/>
              <a:buAutoNum type="arabicPeriod"/>
              <a:defRPr sz="1800">
                <a:solidFill>
                  <a:srgbClr val="000000"/>
                </a:solidFill>
              </a:defRPr>
            </a:pPr>
            <a:r>
              <a:rPr sz="3300" dirty="0">
                <a:solidFill>
                  <a:srgbClr val="FFFFFF"/>
                </a:solidFill>
                <a:latin typeface="Times New Roman"/>
                <a:ea typeface="Times New Roman"/>
                <a:cs typeface="Times New Roman"/>
                <a:sym typeface="Times New Roman"/>
              </a:rPr>
              <a:t>Display labels of buildings on the screen.</a:t>
            </a:r>
          </a:p>
          <a:p>
            <a:pPr marL="1679964" lvl="1" indent="-1019564" algn="l">
              <a:buClr>
                <a:srgbClr val="FFFFFF"/>
              </a:buClr>
              <a:buSzPct val="100000"/>
              <a:buAutoNum type="arabicPeriod"/>
              <a:defRPr sz="1800">
                <a:solidFill>
                  <a:srgbClr val="000000"/>
                </a:solidFill>
              </a:defRPr>
            </a:pPr>
            <a:r>
              <a:rPr sz="3300" dirty="0">
                <a:solidFill>
                  <a:srgbClr val="FFFFFF"/>
                </a:solidFill>
                <a:latin typeface="Times New Roman"/>
                <a:ea typeface="Times New Roman"/>
                <a:cs typeface="Times New Roman"/>
                <a:sym typeface="Times New Roman"/>
              </a:rPr>
              <a:t>The label of the building can indicate the right position of that related </a:t>
            </a:r>
            <a:r>
              <a:rPr sz="3300" dirty="0" smtClean="0">
                <a:solidFill>
                  <a:srgbClr val="FFFFFF"/>
                </a:solidFill>
                <a:latin typeface="Times New Roman"/>
                <a:ea typeface="Times New Roman"/>
                <a:cs typeface="Times New Roman"/>
                <a:sym typeface="Times New Roman"/>
              </a:rPr>
              <a:t>building</a:t>
            </a:r>
            <a:r>
              <a:rPr lang="en-US" sz="3300" dirty="0" smtClean="0">
                <a:solidFill>
                  <a:srgbClr val="FFFFFF"/>
                </a:solidFill>
                <a:latin typeface="Times New Roman"/>
                <a:ea typeface="Times New Roman"/>
                <a:cs typeface="Times New Roman"/>
                <a:sym typeface="Times New Roman"/>
              </a:rPr>
              <a:t> (This feature works much better now).</a:t>
            </a:r>
            <a:endParaRPr lang="en-US" sz="3300" dirty="0" smtClean="0">
              <a:solidFill>
                <a:srgbClr val="FFFFFF"/>
              </a:solidFill>
              <a:latin typeface="Times New Roman"/>
              <a:ea typeface="Times New Roman"/>
              <a:cs typeface="Times New Roman"/>
              <a:sym typeface="Times New Roman"/>
            </a:endParaRPr>
          </a:p>
          <a:p>
            <a:pPr marL="1679964" lvl="1" indent="-1019564" algn="l">
              <a:buClr>
                <a:srgbClr val="FFFFFF"/>
              </a:buClr>
              <a:buSzPct val="100000"/>
              <a:buAutoNum type="arabicPeriod"/>
              <a:defRPr sz="1800">
                <a:solidFill>
                  <a:srgbClr val="000000"/>
                </a:solidFill>
              </a:defRPr>
            </a:pPr>
            <a:r>
              <a:rPr lang="en-US" sz="3300" dirty="0" smtClean="0">
                <a:solidFill>
                  <a:srgbClr val="FFFFFF"/>
                </a:solidFill>
                <a:latin typeface="Times New Roman"/>
                <a:ea typeface="Times New Roman"/>
                <a:cs typeface="Times New Roman"/>
                <a:sym typeface="Times New Roman"/>
              </a:rPr>
              <a:t>Show the distance between the user and each of the buildings.</a:t>
            </a:r>
          </a:p>
          <a:p>
            <a:pPr marL="1679964" lvl="1" indent="-1019564" algn="l">
              <a:buClr>
                <a:srgbClr val="FFFFFF"/>
              </a:buClr>
              <a:buSzPct val="100000"/>
              <a:buAutoNum type="arabicPeriod"/>
              <a:defRPr sz="1800">
                <a:solidFill>
                  <a:srgbClr val="000000"/>
                </a:solidFill>
              </a:defRPr>
            </a:pPr>
            <a:r>
              <a:rPr lang="en-US" sz="3300" dirty="0" smtClean="0">
                <a:solidFill>
                  <a:srgbClr val="FFFFFF"/>
                </a:solidFill>
                <a:latin typeface="Times New Roman"/>
                <a:ea typeface="Times New Roman"/>
                <a:cs typeface="Times New Roman"/>
                <a:sym typeface="Times New Roman"/>
              </a:rPr>
              <a:t>Display information page of the selected label.</a:t>
            </a:r>
          </a:p>
          <a:p>
            <a:pPr marL="1679964" lvl="1" indent="-1019564" algn="l">
              <a:buClr>
                <a:srgbClr val="FFFFFF"/>
              </a:buClr>
              <a:buSzPct val="100000"/>
              <a:buAutoNum type="arabicPeriod"/>
              <a:defRPr sz="1800">
                <a:solidFill>
                  <a:srgbClr val="000000"/>
                </a:solidFill>
              </a:defRPr>
            </a:pPr>
            <a:r>
              <a:rPr lang="en-US" sz="3300" dirty="0" smtClean="0">
                <a:solidFill>
                  <a:srgbClr val="FFFFFF"/>
                </a:solidFill>
                <a:latin typeface="Times New Roman"/>
                <a:ea typeface="Times New Roman"/>
                <a:cs typeface="Times New Roman"/>
                <a:sym typeface="Times New Roman"/>
              </a:rPr>
              <a:t>Display the position of the destination on a Google map.</a:t>
            </a:r>
            <a:endParaRPr sz="3300" dirty="0">
              <a:solidFill>
                <a:srgbClr val="FFFFFF"/>
              </a:solidFill>
              <a:latin typeface="Times New Roman"/>
              <a:ea typeface="Times New Roman"/>
              <a:cs typeface="Times New Roman"/>
              <a:sym typeface="Times New Roman"/>
            </a:endParaRPr>
          </a:p>
        </p:txBody>
      </p:sp>
    </p:spTree>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47"/>
          <p:cNvSpPr>
            <a:spLocks noGrp="1"/>
          </p:cNvSpPr>
          <p:nvPr>
            <p:ph type="title"/>
          </p:nvPr>
        </p:nvSpPr>
        <p:spPr>
          <a:xfrm>
            <a:off x="952500" y="1386879"/>
            <a:ext cx="11099800" cy="1648421"/>
          </a:xfrm>
          <a:prstGeom prst="rect">
            <a:avLst/>
          </a:prstGeom>
        </p:spPr>
        <p:txBody>
          <a:bodyPr/>
          <a:lstStyle>
            <a:lvl1pPr>
              <a:defRPr>
                <a:latin typeface="Times New Roman"/>
                <a:ea typeface="Times New Roman"/>
                <a:cs typeface="Times New Roman"/>
                <a:sym typeface="Times New Roman"/>
              </a:defRPr>
            </a:lvl1pPr>
          </a:lstStyle>
          <a:p>
            <a:pPr lvl="0">
              <a:defRPr sz="1800">
                <a:solidFill>
                  <a:srgbClr val="000000"/>
                </a:solidFill>
              </a:defRPr>
            </a:pPr>
            <a:r>
              <a:rPr sz="8000">
                <a:solidFill>
                  <a:srgbClr val="FFFFFF"/>
                </a:solidFill>
              </a:rPr>
              <a:t>Menu View</a:t>
            </a:r>
          </a:p>
        </p:txBody>
      </p:sp>
      <p:pic>
        <p:nvPicPr>
          <p:cNvPr id="48" name="image4.tif"/>
          <p:cNvPicPr/>
          <p:nvPr/>
        </p:nvPicPr>
        <p:blipFill>
          <a:blip r:embed="rId2">
            <a:extLst/>
          </a:blip>
          <a:stretch>
            <a:fillRect/>
          </a:stretch>
        </p:blipFill>
        <p:spPr>
          <a:xfrm>
            <a:off x="4423265" y="3232167"/>
            <a:ext cx="3980470" cy="5970703"/>
          </a:xfrm>
          <a:prstGeom prst="rect">
            <a:avLst/>
          </a:prstGeom>
          <a:ln w="12700">
            <a:miter lim="400000"/>
          </a:ln>
        </p:spPr>
      </p:pic>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p:cNvSpPr>
          <p:nvPr>
            <p:ph type="title"/>
          </p:nvPr>
        </p:nvSpPr>
        <p:spPr>
          <a:xfrm>
            <a:off x="952500" y="1079500"/>
            <a:ext cx="11099800" cy="1468686"/>
          </a:xfrm>
          <a:prstGeom prst="rect">
            <a:avLst/>
          </a:prstGeom>
        </p:spPr>
        <p:txBody>
          <a:bodyPr/>
          <a:lstStyle>
            <a:lvl1pPr>
              <a:defRPr>
                <a:latin typeface="Times New Roman"/>
                <a:ea typeface="Times New Roman"/>
                <a:cs typeface="Times New Roman"/>
                <a:sym typeface="Times New Roman"/>
              </a:defRPr>
            </a:lvl1pPr>
          </a:lstStyle>
          <a:p>
            <a:pPr lvl="0">
              <a:defRPr sz="1800">
                <a:solidFill>
                  <a:srgbClr val="000000"/>
                </a:solidFill>
              </a:defRPr>
            </a:pPr>
            <a:r>
              <a:rPr sz="8000">
                <a:solidFill>
                  <a:srgbClr val="FFFFFF"/>
                </a:solidFill>
              </a:rPr>
              <a:t>Camera Hunting View</a:t>
            </a:r>
          </a:p>
        </p:txBody>
      </p:sp>
      <p:pic>
        <p:nvPicPr>
          <p:cNvPr id="54" name="pasted-image.png"/>
          <p:cNvPicPr/>
          <p:nvPr/>
        </p:nvPicPr>
        <p:blipFill>
          <a:blip r:embed="rId2">
            <a:extLst/>
          </a:blip>
          <a:stretch>
            <a:fillRect/>
          </a:stretch>
        </p:blipFill>
        <p:spPr>
          <a:xfrm>
            <a:off x="1992582" y="2721832"/>
            <a:ext cx="9688634" cy="6293764"/>
          </a:xfrm>
          <a:prstGeom prst="rect">
            <a:avLst/>
          </a:prstGeom>
          <a:ln w="12700">
            <a:miter lim="400000"/>
          </a:ln>
        </p:spPr>
      </p:pic>
    </p:spTree>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1079500" y="1282700"/>
            <a:ext cx="11099800" cy="1322090"/>
          </a:xfrm>
          <a:prstGeom prst="rect">
            <a:avLst/>
          </a:prstGeom>
        </p:spPr>
        <p:txBody>
          <a:bodyPr/>
          <a:lstStyle>
            <a:lvl1pPr defTabSz="514094">
              <a:defRPr sz="7000">
                <a:latin typeface="Times New Roman"/>
                <a:ea typeface="Times New Roman"/>
                <a:cs typeface="Times New Roman"/>
                <a:sym typeface="Times New Roman"/>
              </a:defRPr>
            </a:lvl1pPr>
          </a:lstStyle>
          <a:p>
            <a:pPr lvl="0">
              <a:defRPr sz="1800">
                <a:solidFill>
                  <a:srgbClr val="000000"/>
                </a:solidFill>
              </a:defRPr>
            </a:pPr>
            <a:r>
              <a:rPr sz="7000">
                <a:solidFill>
                  <a:srgbClr val="FFFFFF"/>
                </a:solidFill>
              </a:rPr>
              <a:t>Sample info page on labels</a:t>
            </a:r>
          </a:p>
        </p:txBody>
      </p:sp>
      <p:pic>
        <p:nvPicPr>
          <p:cNvPr id="57" name="image2.png"/>
          <p:cNvPicPr/>
          <p:nvPr/>
        </p:nvPicPr>
        <p:blipFill>
          <a:blip r:embed="rId2">
            <a:extLst/>
          </a:blip>
          <a:stretch>
            <a:fillRect/>
          </a:stretch>
        </p:blipFill>
        <p:spPr>
          <a:xfrm>
            <a:off x="3571930" y="2919606"/>
            <a:ext cx="6678981" cy="6144663"/>
          </a:xfrm>
          <a:prstGeom prst="rect">
            <a:avLst/>
          </a:prstGeom>
          <a:ln w="12700">
            <a:miter lim="400000"/>
          </a:ln>
        </p:spPr>
      </p:pic>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xfrm>
            <a:off x="1270000" y="1269999"/>
            <a:ext cx="10464800" cy="1521770"/>
          </a:xfrm>
          <a:prstGeom prst="rect">
            <a:avLst/>
          </a:prstGeom>
        </p:spPr>
        <p:txBody>
          <a:bodyPr/>
          <a:lstStyle>
            <a:lvl1pPr>
              <a:defRPr>
                <a:latin typeface="Times New Roman"/>
                <a:ea typeface="Times New Roman"/>
                <a:cs typeface="Times New Roman"/>
                <a:sym typeface="Times New Roman"/>
              </a:defRPr>
            </a:lvl1pPr>
          </a:lstStyle>
          <a:p>
            <a:pPr lvl="0">
              <a:defRPr sz="1800">
                <a:solidFill>
                  <a:srgbClr val="000000"/>
                </a:solidFill>
              </a:defRPr>
            </a:pPr>
            <a:r>
              <a:rPr sz="8000">
                <a:solidFill>
                  <a:srgbClr val="FFFFFF"/>
                </a:solidFill>
              </a:rPr>
              <a:t>Tiger Guide View</a:t>
            </a:r>
          </a:p>
        </p:txBody>
      </p:sp>
      <p:pic>
        <p:nvPicPr>
          <p:cNvPr id="51" name="image1.tif"/>
          <p:cNvPicPr/>
          <p:nvPr/>
        </p:nvPicPr>
        <p:blipFill>
          <a:blip r:embed="rId2">
            <a:extLst/>
          </a:blip>
          <a:stretch>
            <a:fillRect/>
          </a:stretch>
        </p:blipFill>
        <p:spPr>
          <a:xfrm>
            <a:off x="4676210" y="3203674"/>
            <a:ext cx="3992814" cy="5989219"/>
          </a:xfrm>
          <a:prstGeom prst="rect">
            <a:avLst/>
          </a:prstGeom>
          <a:ln w="12700">
            <a:miter lim="400000"/>
          </a:ln>
        </p:spPr>
      </p:pic>
    </p:spTree>
  </p:cSld>
  <p:clrMapOvr>
    <a:masterClrMapping/>
  </p:clrMapOvr>
  <p:transition xmlns:p14="http://schemas.microsoft.com/office/powerpoint/2010/main" spd="med"/>
</p:sld>
</file>

<file path=ppt/theme/theme1.xml><?xml version="1.0" encoding="utf-8"?>
<a:theme xmlns:a="http://schemas.openxmlformats.org/drawingml/2006/main" name="Default">
  <a:themeElements>
    <a:clrScheme name="Default">
      <a:dk1>
        <a:srgbClr val="000000"/>
      </a:dk1>
      <a:lt1>
        <a:srgbClr val="000000"/>
      </a:lt1>
      <a:dk2>
        <a:srgbClr val="A7A7A7"/>
      </a:dk2>
      <a:lt2>
        <a:srgbClr val="535353"/>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065C1"/>
          </a:solidFill>
          <a:prstDash val="solid"/>
          <a:bevel/>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65C1"/>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065C1"/>
          </a:solidFill>
          <a:prstDash val="solid"/>
          <a:bevel/>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65C1"/>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66</TotalTime>
  <Words>339</Words>
  <Application>Microsoft Macintosh PowerPoint</Application>
  <PresentationFormat>Custom</PresentationFormat>
  <Paragraphs>63</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Default</vt:lpstr>
      <vt:lpstr>Clemson Tiger Tour</vt:lpstr>
      <vt:lpstr>Background</vt:lpstr>
      <vt:lpstr>Motivation</vt:lpstr>
      <vt:lpstr>Approaches</vt:lpstr>
      <vt:lpstr>Current Progress</vt:lpstr>
      <vt:lpstr>Menu View</vt:lpstr>
      <vt:lpstr>Camera Hunting View</vt:lpstr>
      <vt:lpstr>Sample info page on labels</vt:lpstr>
      <vt:lpstr>Tiger Guide View</vt:lpstr>
      <vt:lpstr>Future Plans</vt:lpstr>
      <vt:lpstr>Acknowledgements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Clemson Tiger Tour</dc:title>
  <cp:lastModifiedBy>Hongda Li</cp:lastModifiedBy>
  <cp:revision>15</cp:revision>
  <dcterms:modified xsi:type="dcterms:W3CDTF">2014-12-07T06:58:41Z</dcterms:modified>
</cp:coreProperties>
</file>